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57799" indent="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1pPr>
    <a:lvl2pPr marL="0" marR="57799" indent="228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2pPr>
    <a:lvl3pPr marL="0" marR="57799" indent="4572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3pPr>
    <a:lvl4pPr marL="0" marR="57799" indent="685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4pPr>
    <a:lvl5pPr marL="0" marR="57799" indent="9144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5pPr>
    <a:lvl6pPr marL="0" marR="57799" indent="11430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6pPr>
    <a:lvl7pPr marL="0" marR="57799" indent="1371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7pPr>
    <a:lvl8pPr marL="0" marR="57799" indent="16002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8pPr>
    <a:lvl9pPr marL="0" marR="57799" indent="1828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May 2021, Google announced that Samsung would partner with the company on integrating Tizen features with its Android-derived Wear OS, and committed to use it on future wearables, leaving Tizen to be mainly developed for Samsung Smart TV.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Aurélien Tabard - Université Claude Bernard Lyon 1"/>
          <p:cNvSpPr txBox="1"/>
          <p:nvPr/>
        </p:nvSpPr>
        <p:spPr>
          <a:xfrm>
            <a:off x="570715" y="9398717"/>
            <a:ext cx="4394201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Aurélien Tabard - Université Claude Bernard Lyon 1</a:t>
            </a:r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400"/>
            </a:lvl1pPr>
            <a:lvl2pPr marL="635000" indent="-190500">
              <a:spcBef>
                <a:spcPts val="600"/>
              </a:spcBef>
              <a:buChar char=".:"/>
              <a:defRPr sz="2400"/>
            </a:lvl2pPr>
            <a:lvl3pPr>
              <a:buChar char=".:"/>
            </a:lvl3pPr>
            <a:lvl4pPr>
              <a:buChar char=".:"/>
            </a:lvl4pPr>
            <a:lvl5pPr>
              <a:buChar char=".: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12122070" y="9398717"/>
            <a:ext cx="312015" cy="31234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14" name="Image"/>
          <p:cNvSpPr/>
          <p:nvPr>
            <p:ph type="pic" sz="half" idx="21"/>
          </p:nvPr>
        </p:nvSpPr>
        <p:spPr>
          <a:xfrm>
            <a:off x="-414201" y="1647535"/>
            <a:ext cx="7354056" cy="53636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5" name="Image"/>
          <p:cNvSpPr/>
          <p:nvPr>
            <p:ph type="pic" idx="22"/>
          </p:nvPr>
        </p:nvSpPr>
        <p:spPr>
          <a:xfrm>
            <a:off x="3792931" y="1077019"/>
            <a:ext cx="9012626" cy="601886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6" name="Body Level One…"/>
          <p:cNvSpPr txBox="1"/>
          <p:nvPr>
            <p:ph type="body" sz="quarter" idx="1"/>
          </p:nvPr>
        </p:nvSpPr>
        <p:spPr>
          <a:xfrm>
            <a:off x="520700" y="7404100"/>
            <a:ext cx="8331200" cy="18161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5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26" name="Image"/>
          <p:cNvSpPr/>
          <p:nvPr>
            <p:ph type="pic" idx="21"/>
          </p:nvPr>
        </p:nvSpPr>
        <p:spPr>
          <a:xfrm>
            <a:off x="-800100" y="509193"/>
            <a:ext cx="11039774" cy="80518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7" name="Image"/>
          <p:cNvSpPr/>
          <p:nvPr>
            <p:ph type="pic" idx="22"/>
          </p:nvPr>
        </p:nvSpPr>
        <p:spPr>
          <a:xfrm>
            <a:off x="6615466" y="-234950"/>
            <a:ext cx="5998935" cy="8928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Line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39" name="Image"/>
          <p:cNvSpPr/>
          <p:nvPr>
            <p:ph type="pic" sz="half" idx="21"/>
          </p:nvPr>
        </p:nvSpPr>
        <p:spPr>
          <a:xfrm>
            <a:off x="-3403600" y="1612900"/>
            <a:ext cx="8082196" cy="5397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0" name="Image"/>
          <p:cNvSpPr/>
          <p:nvPr>
            <p:ph type="pic" idx="22"/>
          </p:nvPr>
        </p:nvSpPr>
        <p:spPr>
          <a:xfrm>
            <a:off x="7009166" y="-1035050"/>
            <a:ext cx="5998935" cy="8928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1" name="Image"/>
          <p:cNvSpPr/>
          <p:nvPr>
            <p:ph type="pic" sz="half" idx="23"/>
          </p:nvPr>
        </p:nvSpPr>
        <p:spPr>
          <a:xfrm>
            <a:off x="3201348" y="1263662"/>
            <a:ext cx="7806387" cy="569354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2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51" name="Image"/>
          <p:cNvSpPr/>
          <p:nvPr>
            <p:ph type="pic" idx="21"/>
          </p:nvPr>
        </p:nvSpPr>
        <p:spPr>
          <a:xfrm>
            <a:off x="241300" y="305993"/>
            <a:ext cx="12522200" cy="9133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2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63" name="Image"/>
          <p:cNvSpPr/>
          <p:nvPr>
            <p:ph type="pic" idx="21"/>
          </p:nvPr>
        </p:nvSpPr>
        <p:spPr>
          <a:xfrm>
            <a:off x="506766" y="-234950"/>
            <a:ext cx="5998935" cy="8928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64" name="Image"/>
          <p:cNvSpPr/>
          <p:nvPr>
            <p:ph type="pic" sz="quarter" idx="22"/>
          </p:nvPr>
        </p:nvSpPr>
        <p:spPr>
          <a:xfrm>
            <a:off x="6634195" y="431800"/>
            <a:ext cx="5918201" cy="395232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65" name="Image"/>
          <p:cNvSpPr/>
          <p:nvPr>
            <p:ph type="pic" sz="half" idx="23"/>
          </p:nvPr>
        </p:nvSpPr>
        <p:spPr>
          <a:xfrm>
            <a:off x="5917141" y="4016137"/>
            <a:ext cx="6693960" cy="44704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66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Line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Line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78" name="Image"/>
          <p:cNvSpPr/>
          <p:nvPr>
            <p:ph type="pic" idx="21"/>
          </p:nvPr>
        </p:nvSpPr>
        <p:spPr>
          <a:xfrm>
            <a:off x="-800100" y="509193"/>
            <a:ext cx="11039774" cy="80518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9" name="Image"/>
          <p:cNvSpPr/>
          <p:nvPr>
            <p:ph type="pic" sz="quarter" idx="22"/>
          </p:nvPr>
        </p:nvSpPr>
        <p:spPr>
          <a:xfrm>
            <a:off x="8837910" y="3187700"/>
            <a:ext cx="3803386" cy="2540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0" name="Image"/>
          <p:cNvSpPr/>
          <p:nvPr>
            <p:ph type="pic" sz="quarter" idx="23"/>
          </p:nvPr>
        </p:nvSpPr>
        <p:spPr>
          <a:xfrm>
            <a:off x="8877302" y="5993009"/>
            <a:ext cx="3733800" cy="249352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1" name="Image"/>
          <p:cNvSpPr/>
          <p:nvPr>
            <p:ph type="pic" sz="quarter" idx="24"/>
          </p:nvPr>
        </p:nvSpPr>
        <p:spPr>
          <a:xfrm>
            <a:off x="9207500" y="-107950"/>
            <a:ext cx="3365500" cy="500881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2" name="Body Level One…"/>
          <p:cNvSpPr txBox="1"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266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112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57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447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2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204" name="Body Level One…"/>
          <p:cNvSpPr txBox="1"/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266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112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57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447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rélien Tabard - Université Claude Bernard Lyon 1"/>
          <p:cNvSpPr txBox="1"/>
          <p:nvPr/>
        </p:nvSpPr>
        <p:spPr>
          <a:xfrm>
            <a:off x="564444" y="9398000"/>
            <a:ext cx="4394201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Aurélien Tabard - Université Claude Bernard Lyon 1</a:t>
            </a:r>
          </a:p>
        </p:txBody>
      </p:sp>
      <p:sp>
        <p:nvSpPr>
          <p:cNvPr id="34" name="Text"/>
          <p:cNvSpPr txBox="1"/>
          <p:nvPr/>
        </p:nvSpPr>
        <p:spPr>
          <a:xfrm>
            <a:off x="12003963" y="9398000"/>
            <a:ext cx="423851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algn="r"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Aurélien Tabard - Université Claude Bernard Lyon 1"/>
          <p:cNvSpPr txBox="1"/>
          <p:nvPr/>
        </p:nvSpPr>
        <p:spPr>
          <a:xfrm>
            <a:off x="564444" y="9398000"/>
            <a:ext cx="4394201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Aurélien Tabard - Université Claude Bernard Lyon 1</a:t>
            </a:r>
          </a:p>
        </p:txBody>
      </p:sp>
      <p:sp>
        <p:nvSpPr>
          <p:cNvPr id="54" name="Text"/>
          <p:cNvSpPr txBox="1"/>
          <p:nvPr/>
        </p:nvSpPr>
        <p:spPr>
          <a:xfrm>
            <a:off x="12003963" y="9398000"/>
            <a:ext cx="423851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pPr algn="r"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64" name="Image"/>
          <p:cNvSpPr/>
          <p:nvPr>
            <p:ph type="pic" idx="21"/>
          </p:nvPr>
        </p:nvSpPr>
        <p:spPr>
          <a:xfrm>
            <a:off x="-101600" y="0"/>
            <a:ext cx="13106400" cy="875279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400">
                <a:solidFill>
                  <a:srgbClr val="A9A9A9"/>
                </a:solidFill>
              </a:defRPr>
            </a:lvl1pPr>
            <a:lvl2pPr marL="635000" indent="-190500">
              <a:spcBef>
                <a:spcPts val="600"/>
              </a:spcBef>
              <a:buChar char=".:"/>
              <a:defRPr sz="2400">
                <a:solidFill>
                  <a:srgbClr val="A9A9A9"/>
                </a:solidFill>
              </a:defRPr>
            </a:lvl2pPr>
            <a:lvl3pPr>
              <a:buChar char=".:"/>
              <a:defRPr>
                <a:solidFill>
                  <a:srgbClr val="A9A9A9"/>
                </a:solidFill>
              </a:defRPr>
            </a:lvl3pPr>
            <a:lvl4pPr>
              <a:buChar char=".:"/>
              <a:defRPr>
                <a:solidFill>
                  <a:srgbClr val="A9A9A9"/>
                </a:solidFill>
              </a:defRPr>
            </a:lvl4pPr>
            <a:lvl5pPr>
              <a:buChar char=".:"/>
              <a:defRPr>
                <a:solidFill>
                  <a:srgbClr val="A9A9A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nteraction Design – SS2012"/>
          <p:cNvSpPr txBox="1"/>
          <p:nvPr/>
        </p:nvSpPr>
        <p:spPr>
          <a:xfrm>
            <a:off x="9550400" y="9499600"/>
            <a:ext cx="2355839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/>
          </a:lstStyle>
          <a:p>
            <a:pPr/>
            <a:r>
              <a:t>Interaction Design – SS2012</a:t>
            </a:r>
          </a:p>
        </p:txBody>
      </p:sp>
      <p:sp>
        <p:nvSpPr>
          <p:cNvPr id="75" name="Line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77" name="Image"/>
          <p:cNvSpPr/>
          <p:nvPr>
            <p:ph type="pic" idx="21"/>
          </p:nvPr>
        </p:nvSpPr>
        <p:spPr>
          <a:xfrm>
            <a:off x="6481167" y="-146050"/>
            <a:ext cx="6654801" cy="990421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400"/>
            </a:lvl1pPr>
            <a:lvl2pPr marL="635000" indent="-190500">
              <a:spcBef>
                <a:spcPts val="600"/>
              </a:spcBef>
              <a:buChar char=".:"/>
              <a:defRPr sz="2400"/>
            </a:lvl2pPr>
            <a:lvl3pPr>
              <a:buChar char=".:"/>
            </a:lvl3pPr>
            <a:lvl4pPr>
              <a:buChar char=".:"/>
            </a:lvl4pPr>
            <a:lvl5pPr>
              <a:buChar char=".: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Line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Interaction Design – SS2012"/>
          <p:cNvSpPr txBox="1"/>
          <p:nvPr/>
        </p:nvSpPr>
        <p:spPr>
          <a:xfrm>
            <a:off x="9550400" y="9499600"/>
            <a:ext cx="2355839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/>
          </a:lstStyle>
          <a:p>
            <a:pPr/>
            <a:r>
              <a:t>Interaction Design – SS2012</a:t>
            </a:r>
          </a:p>
        </p:txBody>
      </p:sp>
      <p:sp>
        <p:nvSpPr>
          <p:cNvPr id="89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90" name="Image"/>
          <p:cNvSpPr/>
          <p:nvPr>
            <p:ph type="pic" idx="21"/>
          </p:nvPr>
        </p:nvSpPr>
        <p:spPr>
          <a:xfrm>
            <a:off x="6481167" y="-146050"/>
            <a:ext cx="6654801" cy="990421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266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112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57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44700" indent="-266700">
              <a:spcBef>
                <a:spcPts val="4800"/>
              </a:spcBef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" name="Aurélien Tabard - Université Claude Bernard Lyon 1"/>
          <p:cNvSpPr txBox="1"/>
          <p:nvPr/>
        </p:nvSpPr>
        <p:spPr>
          <a:xfrm>
            <a:off x="564444" y="9486900"/>
            <a:ext cx="4394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Aurélien Tabard - Université Claude Bernard Lyon 1</a:t>
            </a:r>
          </a:p>
        </p:txBody>
      </p:sp>
      <p:sp>
        <p:nvSpPr>
          <p:cNvPr id="102" name="Image"/>
          <p:cNvSpPr/>
          <p:nvPr>
            <p:ph type="pic" sz="half" idx="21"/>
          </p:nvPr>
        </p:nvSpPr>
        <p:spPr>
          <a:xfrm>
            <a:off x="6040708" y="1640743"/>
            <a:ext cx="6965737" cy="4651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Image"/>
          <p:cNvSpPr/>
          <p:nvPr>
            <p:ph type="pic" sz="half" idx="22"/>
          </p:nvPr>
        </p:nvSpPr>
        <p:spPr>
          <a:xfrm>
            <a:off x="330200" y="1701800"/>
            <a:ext cx="6960197" cy="4648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558800" y="6654800"/>
            <a:ext cx="8267700" cy="2298700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spcBef>
                <a:spcPts val="600"/>
              </a:spcBef>
              <a:defRPr sz="2000">
                <a:solidFill>
                  <a:srgbClr val="868686"/>
                </a:solidFill>
              </a:defRPr>
            </a:lvl1pPr>
            <a:lvl2pPr marL="603250" indent="-158750">
              <a:spcBef>
                <a:spcPts val="600"/>
              </a:spcBef>
              <a:buChar char=".:"/>
              <a:defRPr sz="2000">
                <a:solidFill>
                  <a:srgbClr val="868686"/>
                </a:solidFill>
              </a:defRPr>
            </a:lvl2pPr>
            <a:lvl3pPr marL="1100666" indent="-211666">
              <a:buChar char=".:"/>
              <a:defRPr sz="2000">
                <a:solidFill>
                  <a:srgbClr val="868686"/>
                </a:solidFill>
              </a:defRPr>
            </a:lvl3pPr>
            <a:lvl4pPr marL="1545166" indent="-211666">
              <a:buChar char=".:"/>
              <a:defRPr sz="2000">
                <a:solidFill>
                  <a:srgbClr val="868686"/>
                </a:solidFill>
              </a:defRPr>
            </a:lvl4pPr>
            <a:lvl5pPr marL="1989666" indent="-211666">
              <a:buChar char=".:"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Aurélien Tabard - Université Claude Bernard Lyon 1"/>
          <p:cNvSpPr txBox="1"/>
          <p:nvPr/>
        </p:nvSpPr>
        <p:spPr>
          <a:xfrm>
            <a:off x="564444" y="9398000"/>
            <a:ext cx="4394201" cy="31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Aurélien Tabard - Université Claude Bernard Lyon 1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698500" indent="-254000">
              <a:spcBef>
                <a:spcPts val="1000"/>
              </a:spcBef>
              <a:buChar char="‣"/>
              <a:defRPr sz="3200"/>
            </a:lvl2pPr>
            <a:lvl3pPr marL="1143000" indent="-254000">
              <a:spcBef>
                <a:spcPts val="600"/>
              </a:spcBef>
              <a:buChar char="‣"/>
              <a:defRPr sz="2400"/>
            </a:lvl3pPr>
            <a:lvl4pPr marL="1587500" indent="-254000">
              <a:spcBef>
                <a:spcPts val="600"/>
              </a:spcBef>
              <a:buChar char="‣"/>
              <a:defRPr sz="2400"/>
            </a:lvl4pPr>
            <a:lvl5pPr marL="2032000" indent="-254000">
              <a:spcBef>
                <a:spcPts val="600"/>
              </a:spcBef>
              <a:buChar char="‣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115799" y="93980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1pPr>
      <a:lvl2pPr marL="730250" marR="0" indent="-28575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2pPr>
      <a:lvl3pPr marL="12700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3pPr>
      <a:lvl4pPr marL="17145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4pPr>
      <a:lvl5pPr marL="21590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5pPr>
      <a:lvl6pPr marL="26035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6pPr>
      <a:lvl7pPr marL="30480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7pPr>
      <a:lvl8pPr marL="34925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8pPr>
      <a:lvl9pPr marL="3937000" marR="0" indent="-381000" algn="l" defTabSz="584200" latinLnBrk="0">
        <a:lnSpc>
          <a:spcPct val="100000"/>
        </a:lnSpc>
        <a:spcBef>
          <a:spcPts val="1600"/>
        </a:spcBef>
        <a:spcAft>
          <a:spcPts val="0"/>
        </a:spcAft>
        <a:buClrTx/>
        <a:buSzPct val="100000"/>
        <a:buFontTx/>
        <a:buChar char=".:"/>
        <a:tabLst/>
        <a:defRPr b="0" baseline="0" cap="none" i="0" spc="0" strike="noStrike" sz="3600" u="none">
          <a:solidFill>
            <a:srgbClr val="515151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57799" indent="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1pPr>
      <a:lvl2pPr marL="0" marR="57799" indent="2286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2pPr>
      <a:lvl3pPr marL="0" marR="57799" indent="4572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3pPr>
      <a:lvl4pPr marL="0" marR="57799" indent="6858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4pPr>
      <a:lvl5pPr marL="0" marR="57799" indent="9144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5pPr>
      <a:lvl6pPr marL="0" marR="57799" indent="11430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6pPr>
      <a:lvl7pPr marL="0" marR="57799" indent="13716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7pPr>
      <a:lvl8pPr marL="0" marR="57799" indent="16002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8pPr>
      <a:lvl9pPr marL="0" marR="57799" indent="1828800" algn="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s.google.com/web/tools/workbox" TargetMode="External"/><Relationship Id="rId3" Type="http://schemas.openxmlformats.org/officeDocument/2006/relationships/hyperlink" Target="https://developers.google.com/web/tools/workbox/modules/workbox-strategies" TargetMode="External"/><Relationship Id="rId4" Type="http://schemas.openxmlformats.org/officeDocument/2006/relationships/hyperlink" Target="https://developer.mozilla.org/en-US/docs/Web/Progressive_web_apps/Re-engageable_Notifications_Push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hyperlink" Target="https://developer.chrome.com/docs/workbox/caching-strategies-overview/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chrome.com/docs/workbox/caching-strategies-overview/" TargetMode="External"/><Relationship Id="rId3" Type="http://schemas.openxmlformats.org/officeDocument/2006/relationships/image" Target="../media/image4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chrome.com/docs/workbox/caching-strategies-overview/" TargetMode="External"/><Relationship Id="rId3" Type="http://schemas.openxmlformats.org/officeDocument/2006/relationships/image" Target="../media/image5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chrome.com/docs/workbox/caching-strategies-overview/" TargetMode="External"/><Relationship Id="rId3" Type="http://schemas.openxmlformats.org/officeDocument/2006/relationships/image" Target="../media/image6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chrome.com/docs/workbox/caching-strategies-overview/" TargetMode="External"/><Relationship Id="rId3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chrome.com/docs/workbox/the-ways-of-workbox/#generatesw-vs-injectmanifest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aadin.com/learn/tutorials/app-store-pwa/bubblewrap" TargetMode="External"/><Relationship Id="rId3" Type="http://schemas.openxmlformats.org/officeDocument/2006/relationships/hyperlink" Target="https://www.pwabuilder.com/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negap.com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speakerdeck.com/christianliebel/pwa-twa-capacitor-electron-which-one-should-i-choose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fugu-tracker.web.app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ogressive Web Ap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Progressive Web Apps</a:t>
            </a:r>
          </a:p>
        </p:txBody>
      </p:sp>
      <p:sp>
        <p:nvSpPr>
          <p:cNvPr id="215" name="Programmation Web avancée et mobile – M1if13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Programmation Web avancée et mobile – M1if13</a:t>
            </a:r>
          </a:p>
          <a:p>
            <a:pPr/>
            <a:r>
              <a:t>Aurélien Tabard</a:t>
            </a: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xfrm>
            <a:off x="12122070" y="9398717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Les briques de 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briques de base</a:t>
            </a:r>
          </a:p>
        </p:txBody>
      </p:sp>
      <p:sp>
        <p:nvSpPr>
          <p:cNvPr id="257" name="Design responsi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Design responsif</a:t>
            </a:r>
          </a:p>
          <a:p>
            <a:pPr lvl="1"/>
            <a:r>
              <a:t>Manifest </a:t>
            </a:r>
          </a:p>
          <a:p>
            <a:pPr lvl="1"/>
            <a:r>
              <a:t>Service-workers (pour le caching)</a:t>
            </a:r>
          </a:p>
          <a:p>
            <a:pPr lvl="1"/>
            <a:r>
              <a:t>App-shell</a:t>
            </a:r>
          </a:p>
          <a:p>
            <a:pPr lvl="1"/>
            <a:r>
              <a:t>Debugging</a:t>
            </a:r>
          </a:p>
          <a:p>
            <a:pPr lvl="1"/>
            <a:r>
              <a:t>Soumettre sur les stores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Manif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Manifest</a:t>
            </a:r>
          </a:p>
        </p:txBody>
      </p:sp>
      <p:sp>
        <p:nvSpPr>
          <p:cNvPr id="261" name="Permet de décrire l’application Web :…"/>
          <p:cNvSpPr txBox="1"/>
          <p:nvPr>
            <p:ph type="body" sz="half" idx="1"/>
          </p:nvPr>
        </p:nvSpPr>
        <p:spPr>
          <a:xfrm>
            <a:off x="571500" y="2324100"/>
            <a:ext cx="4380089" cy="6565900"/>
          </a:xfrm>
          <a:prstGeom prst="rect">
            <a:avLst/>
          </a:prstGeom>
        </p:spPr>
        <p:txBody>
          <a:bodyPr/>
          <a:lstStyle/>
          <a:p>
            <a:pPr/>
            <a:r>
              <a:t>Permet de décrire l’application Web :</a:t>
            </a:r>
          </a:p>
          <a:p>
            <a:pPr lvl="1"/>
            <a:r>
              <a:t>Nom</a:t>
            </a:r>
          </a:p>
          <a:p>
            <a:pPr lvl="1"/>
            <a:r>
              <a:t>Icônes </a:t>
            </a:r>
          </a:p>
          <a:p>
            <a:pPr lvl="1"/>
            <a:r>
              <a:t>Url de départ</a:t>
            </a:r>
          </a:p>
          <a:p>
            <a:pPr lvl="1"/>
            <a:r>
              <a:t>Affichage </a:t>
            </a:r>
          </a:p>
          <a:p>
            <a:pPr lvl="1"/>
            <a:r>
              <a:t>Couleurs de thème</a:t>
            </a:r>
          </a:p>
          <a:p>
            <a:pPr lvl="1"/>
            <a:r>
              <a:t>Splash-screen</a:t>
            </a:r>
          </a:p>
          <a:p>
            <a:pPr lvl="1"/>
            <a:r>
              <a:t>…</a:t>
            </a:r>
          </a:p>
        </p:txBody>
      </p:sp>
      <p:sp>
        <p:nvSpPr>
          <p:cNvPr id="2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3" name="{…"/>
          <p:cNvSpPr txBox="1"/>
          <p:nvPr/>
        </p:nvSpPr>
        <p:spPr>
          <a:xfrm>
            <a:off x="5009689" y="1957899"/>
            <a:ext cx="7982760" cy="7835901"/>
          </a:xfrm>
          <a:prstGeom prst="rect">
            <a:avLst/>
          </a:prstGeom>
          <a:solidFill>
            <a:srgbClr val="2728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rPr>
                <a:solidFill>
                  <a:srgbClr val="F92672"/>
                </a:solidFill>
              </a:rPr>
              <a:t>"name"</a:t>
            </a:r>
            <a:r>
              <a:rPr>
                <a:solidFill>
                  <a:srgbClr val="F8F8F2"/>
                </a:solidFill>
              </a:rPr>
              <a:t>: </a:t>
            </a:r>
            <a:r>
              <a:t>“Mon application"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9267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t>"short_name"</a:t>
            </a:r>
            <a:r>
              <a:rPr>
                <a:solidFill>
                  <a:srgbClr val="F8F8F2"/>
                </a:solidFill>
              </a:rPr>
              <a:t>: </a:t>
            </a:r>
            <a:r>
              <a:rPr>
                <a:solidFill>
                  <a:srgbClr val="E6DB74"/>
                </a:solidFill>
              </a:rPr>
              <a:t>“appli-pwa"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9267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t>"icons"</a:t>
            </a:r>
            <a:r>
              <a:rPr>
                <a:solidFill>
                  <a:srgbClr val="F8F8F2"/>
                </a:solidFill>
              </a:rPr>
              <a:t>: [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    {</a:t>
            </a: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    </a:t>
            </a:r>
            <a:r>
              <a:rPr>
                <a:solidFill>
                  <a:srgbClr val="F92672"/>
                </a:solidFill>
              </a:rPr>
              <a:t>"src"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"/static/img/mySmallIcon.png"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    </a:t>
            </a:r>
            <a:r>
              <a:rPr>
                <a:solidFill>
                  <a:srgbClr val="F92672"/>
                </a:solidFill>
              </a:rPr>
              <a:t>"sizes"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"192x192"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    </a:t>
            </a:r>
            <a:r>
              <a:rPr>
                <a:solidFill>
                  <a:srgbClr val="F92672"/>
                </a:solidFill>
              </a:rPr>
              <a:t>"type"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"image/png"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    },</a:t>
            </a:r>
          </a:p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    {</a:t>
            </a: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    </a:t>
            </a:r>
            <a:r>
              <a:rPr>
                <a:solidFill>
                  <a:srgbClr val="F92672"/>
                </a:solidFill>
              </a:rPr>
              <a:t>"src"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"/static/img/myBigIcon.png"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    </a:t>
            </a:r>
            <a:r>
              <a:rPr>
                <a:solidFill>
                  <a:srgbClr val="F92672"/>
                </a:solidFill>
              </a:rPr>
              <a:t>"sizes"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"512x512"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    </a:t>
            </a:r>
            <a:r>
              <a:rPr>
                <a:solidFill>
                  <a:srgbClr val="F92672"/>
                </a:solidFill>
              </a:rPr>
              <a:t>"type"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"image/png"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    }</a:t>
            </a:r>
          </a:p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  ],</a:t>
            </a: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rPr>
                <a:solidFill>
                  <a:srgbClr val="F92672"/>
                </a:solidFill>
              </a:rPr>
              <a:t>"start_url"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"/index.html"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E6DB74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rPr>
                <a:solidFill>
                  <a:srgbClr val="F92672"/>
                </a:solidFill>
              </a:rPr>
              <a:t>"display"</a:t>
            </a:r>
            <a:r>
              <a:rPr>
                <a:solidFill>
                  <a:srgbClr val="F8F8F2"/>
                </a:solidFill>
              </a:rPr>
              <a:t>: </a:t>
            </a:r>
            <a:r>
              <a:t>"standalone"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9267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t>"background_color"</a:t>
            </a:r>
            <a:r>
              <a:rPr>
                <a:solidFill>
                  <a:srgbClr val="F8F8F2"/>
                </a:solidFill>
              </a:rPr>
              <a:t>: </a:t>
            </a:r>
            <a:r>
              <a:rPr>
                <a:solidFill>
                  <a:srgbClr val="E6DB74"/>
                </a:solidFill>
              </a:rPr>
              <a:t>"#000000"</a:t>
            </a:r>
            <a:r>
              <a:rPr>
                <a:solidFill>
                  <a:srgbClr val="F8F8F2"/>
                </a:solidFill>
              </a:rPr>
              <a:t>,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9267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F8F8F2"/>
                </a:solidFill>
              </a:rPr>
              <a:t>  </a:t>
            </a:r>
            <a:r>
              <a:t>"theme_color"</a:t>
            </a:r>
            <a:r>
              <a:rPr>
                <a:solidFill>
                  <a:srgbClr val="F8F8F2"/>
                </a:solidFill>
              </a:rPr>
              <a:t>: </a:t>
            </a:r>
            <a:r>
              <a:rPr>
                <a:solidFill>
                  <a:srgbClr val="E6DB74"/>
                </a:solidFill>
              </a:rPr>
              <a:t>"#4DBA87"</a:t>
            </a:r>
            <a:endParaRPr>
              <a:solidFill>
                <a:srgbClr val="F8F8F2"/>
              </a:solidFill>
            </a:endParaRPr>
          </a:p>
          <a:p>
            <a:pPr marR="0" defTabSz="457200">
              <a:defRPr sz="2400">
                <a:solidFill>
                  <a:srgbClr val="F8F8F2"/>
                </a:solidFill>
                <a:uFillTx/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érer le offline : Application Cach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Gérer le offline : Application Cache</a:t>
            </a:r>
          </a:p>
        </p:txBody>
      </p:sp>
      <p:sp>
        <p:nvSpPr>
          <p:cNvPr id="266" name="Supporté par les navigateurs actu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Supporté par les navigateurs actuels</a:t>
            </a:r>
          </a:p>
          <a:p>
            <a:pPr lvl="1"/>
            <a:r>
              <a:t>Fonctionne en parallèle du cache classique du navigateur</a:t>
            </a:r>
          </a:p>
          <a:p>
            <a:pPr lvl="1"/>
            <a:r>
              <a:t>Se base sur un manifest : </a:t>
            </a:r>
          </a:p>
          <a:p>
            <a:pPr lvl="5" marL="0" indent="1143000">
              <a:spcBef>
                <a:spcPts val="1000"/>
              </a:spcBef>
              <a:buSzTx/>
              <a:buNone/>
              <a:defRPr sz="2600">
                <a:latin typeface="Monaco"/>
                <a:ea typeface="Monaco"/>
                <a:cs typeface="Monaco"/>
                <a:sym typeface="Monaco"/>
              </a:defRPr>
            </a:pPr>
            <a:r>
              <a:t>&lt;!DOCTYPE html&gt;</a:t>
            </a:r>
          </a:p>
          <a:p>
            <a:pPr lvl="5" marL="0" indent="1143000">
              <a:spcBef>
                <a:spcPts val="1000"/>
              </a:spcBef>
              <a:buSzTx/>
              <a:buNone/>
              <a:defRPr sz="2600">
                <a:latin typeface="Monaco"/>
                <a:ea typeface="Monaco"/>
                <a:cs typeface="Monaco"/>
                <a:sym typeface="Monaco"/>
              </a:defRPr>
            </a:pPr>
            <a:r>
              <a:t>&lt;html manifest="/cache.manifest"&gt;</a:t>
            </a:r>
          </a:p>
          <a:p>
            <a:pPr lvl="5" marL="0" indent="1143000">
              <a:spcBef>
                <a:spcPts val="1000"/>
              </a:spcBef>
              <a:buSzTx/>
              <a:buNone/>
              <a:defRPr sz="2600">
                <a:latin typeface="Monaco"/>
                <a:ea typeface="Monaco"/>
                <a:cs typeface="Monaco"/>
                <a:sym typeface="Monaco"/>
              </a:defRPr>
            </a:pPr>
            <a:r>
              <a:t>&lt;body&gt;…&lt;/body&gt;</a:t>
            </a:r>
          </a:p>
          <a:p>
            <a:pPr lvl="5" marL="0" indent="1143000">
              <a:spcBef>
                <a:spcPts val="1000"/>
              </a:spcBef>
              <a:buSzTx/>
              <a:buNone/>
              <a:defRPr sz="2600">
                <a:latin typeface="Monaco"/>
                <a:ea typeface="Monaco"/>
                <a:cs typeface="Monaco"/>
                <a:sym typeface="Monaco"/>
              </a:defRPr>
            </a:pPr>
            <a:r>
              <a:t>&lt;/html&gt;</a:t>
            </a:r>
          </a:p>
          <a:p>
            <a:pPr lvl="5" marL="0" indent="1143000">
              <a:spcBef>
                <a:spcPts val="1000"/>
              </a:spcBef>
              <a:buSzTx/>
              <a:buNone/>
              <a:defRPr sz="2600">
                <a:latin typeface="Monaco"/>
                <a:ea typeface="Monaco"/>
                <a:cs typeface="Monaco"/>
                <a:sym typeface="Monaco"/>
              </a:defRPr>
            </a:pPr>
          </a:p>
          <a:p>
            <a:pPr lvl="1"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Deprecated</a:t>
            </a: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12211456" y="9398000"/>
            <a:ext cx="2163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2580" t="6353" r="8188" b="5344"/>
          <a:stretch>
            <a:fillRect/>
          </a:stretch>
        </p:blipFill>
        <p:spPr>
          <a:xfrm>
            <a:off x="2618345" y="5183078"/>
            <a:ext cx="7768110" cy="448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31" fill="norm" stroke="1" extrusionOk="0">
                <a:moveTo>
                  <a:pt x="65" y="0"/>
                </a:moveTo>
                <a:lnTo>
                  <a:pt x="64" y="3555"/>
                </a:lnTo>
                <a:cubicBezTo>
                  <a:pt x="64" y="5510"/>
                  <a:pt x="49" y="8284"/>
                  <a:pt x="32" y="9717"/>
                </a:cubicBezTo>
                <a:lnTo>
                  <a:pt x="0" y="12323"/>
                </a:lnTo>
                <a:lnTo>
                  <a:pt x="2950" y="12323"/>
                </a:lnTo>
                <a:cubicBezTo>
                  <a:pt x="4603" y="12323"/>
                  <a:pt x="5912" y="12290"/>
                  <a:pt x="5927" y="12247"/>
                </a:cubicBezTo>
                <a:cubicBezTo>
                  <a:pt x="5942" y="12205"/>
                  <a:pt x="5956" y="9442"/>
                  <a:pt x="5957" y="6107"/>
                </a:cubicBezTo>
                <a:lnTo>
                  <a:pt x="5959" y="46"/>
                </a:lnTo>
                <a:lnTo>
                  <a:pt x="3012" y="23"/>
                </a:lnTo>
                <a:lnTo>
                  <a:pt x="65" y="0"/>
                </a:lnTo>
                <a:close/>
                <a:moveTo>
                  <a:pt x="7931" y="4999"/>
                </a:moveTo>
                <a:cubicBezTo>
                  <a:pt x="7860" y="4999"/>
                  <a:pt x="7809" y="5035"/>
                  <a:pt x="7816" y="5079"/>
                </a:cubicBezTo>
                <a:cubicBezTo>
                  <a:pt x="7823" y="5123"/>
                  <a:pt x="7783" y="5216"/>
                  <a:pt x="7729" y="5286"/>
                </a:cubicBezTo>
                <a:cubicBezTo>
                  <a:pt x="7631" y="5412"/>
                  <a:pt x="7630" y="5417"/>
                  <a:pt x="7725" y="5599"/>
                </a:cubicBezTo>
                <a:cubicBezTo>
                  <a:pt x="7821" y="5781"/>
                  <a:pt x="7821" y="5782"/>
                  <a:pt x="7715" y="5829"/>
                </a:cubicBezTo>
                <a:cubicBezTo>
                  <a:pt x="7624" y="5870"/>
                  <a:pt x="7547" y="6144"/>
                  <a:pt x="7531" y="6481"/>
                </a:cubicBezTo>
                <a:cubicBezTo>
                  <a:pt x="7530" y="6514"/>
                  <a:pt x="7500" y="6589"/>
                  <a:pt x="7466" y="6648"/>
                </a:cubicBezTo>
                <a:cubicBezTo>
                  <a:pt x="7432" y="6708"/>
                  <a:pt x="7403" y="6822"/>
                  <a:pt x="7403" y="6902"/>
                </a:cubicBezTo>
                <a:cubicBezTo>
                  <a:pt x="7403" y="6982"/>
                  <a:pt x="7361" y="7139"/>
                  <a:pt x="7308" y="7250"/>
                </a:cubicBezTo>
                <a:cubicBezTo>
                  <a:pt x="7241" y="7394"/>
                  <a:pt x="7226" y="7497"/>
                  <a:pt x="7259" y="7601"/>
                </a:cubicBezTo>
                <a:cubicBezTo>
                  <a:pt x="7292" y="7708"/>
                  <a:pt x="7280" y="7772"/>
                  <a:pt x="7217" y="7837"/>
                </a:cubicBezTo>
                <a:cubicBezTo>
                  <a:pt x="7136" y="7920"/>
                  <a:pt x="7139" y="7938"/>
                  <a:pt x="7250" y="8089"/>
                </a:cubicBezTo>
                <a:lnTo>
                  <a:pt x="7370" y="8252"/>
                </a:lnTo>
                <a:lnTo>
                  <a:pt x="7262" y="8351"/>
                </a:lnTo>
                <a:cubicBezTo>
                  <a:pt x="7176" y="8431"/>
                  <a:pt x="7159" y="8510"/>
                  <a:pt x="7177" y="8748"/>
                </a:cubicBezTo>
                <a:cubicBezTo>
                  <a:pt x="7189" y="8911"/>
                  <a:pt x="7178" y="9067"/>
                  <a:pt x="7152" y="9094"/>
                </a:cubicBezTo>
                <a:cubicBezTo>
                  <a:pt x="7126" y="9122"/>
                  <a:pt x="7104" y="9216"/>
                  <a:pt x="7104" y="9302"/>
                </a:cubicBezTo>
                <a:cubicBezTo>
                  <a:pt x="7104" y="9388"/>
                  <a:pt x="7068" y="9509"/>
                  <a:pt x="7024" y="9573"/>
                </a:cubicBezTo>
                <a:cubicBezTo>
                  <a:pt x="6952" y="9676"/>
                  <a:pt x="6958" y="9708"/>
                  <a:pt x="7087" y="9885"/>
                </a:cubicBezTo>
                <a:cubicBezTo>
                  <a:pt x="7165" y="9993"/>
                  <a:pt x="7246" y="10083"/>
                  <a:pt x="7266" y="10083"/>
                </a:cubicBezTo>
                <a:cubicBezTo>
                  <a:pt x="7335" y="10084"/>
                  <a:pt x="7305" y="9930"/>
                  <a:pt x="7226" y="9877"/>
                </a:cubicBezTo>
                <a:cubicBezTo>
                  <a:pt x="7127" y="9812"/>
                  <a:pt x="7151" y="9439"/>
                  <a:pt x="7254" y="9428"/>
                </a:cubicBezTo>
                <a:cubicBezTo>
                  <a:pt x="7402" y="9411"/>
                  <a:pt x="7415" y="9391"/>
                  <a:pt x="7357" y="9272"/>
                </a:cubicBezTo>
                <a:cubicBezTo>
                  <a:pt x="7317" y="9188"/>
                  <a:pt x="7316" y="9133"/>
                  <a:pt x="7351" y="9094"/>
                </a:cubicBezTo>
                <a:cubicBezTo>
                  <a:pt x="7380" y="9064"/>
                  <a:pt x="7403" y="8946"/>
                  <a:pt x="7403" y="8833"/>
                </a:cubicBezTo>
                <a:cubicBezTo>
                  <a:pt x="7403" y="8720"/>
                  <a:pt x="7426" y="8604"/>
                  <a:pt x="7452" y="8576"/>
                </a:cubicBezTo>
                <a:cubicBezTo>
                  <a:pt x="7478" y="8548"/>
                  <a:pt x="7491" y="8480"/>
                  <a:pt x="7480" y="8422"/>
                </a:cubicBezTo>
                <a:cubicBezTo>
                  <a:pt x="7400" y="7969"/>
                  <a:pt x="7407" y="7845"/>
                  <a:pt x="7528" y="7620"/>
                </a:cubicBezTo>
                <a:cubicBezTo>
                  <a:pt x="7609" y="7469"/>
                  <a:pt x="7653" y="7285"/>
                  <a:pt x="7653" y="7102"/>
                </a:cubicBezTo>
                <a:cubicBezTo>
                  <a:pt x="7653" y="6946"/>
                  <a:pt x="7675" y="6794"/>
                  <a:pt x="7703" y="6765"/>
                </a:cubicBezTo>
                <a:cubicBezTo>
                  <a:pt x="7731" y="6735"/>
                  <a:pt x="7744" y="6680"/>
                  <a:pt x="7731" y="6643"/>
                </a:cubicBezTo>
                <a:cubicBezTo>
                  <a:pt x="7718" y="6606"/>
                  <a:pt x="7737" y="6504"/>
                  <a:pt x="7774" y="6416"/>
                </a:cubicBezTo>
                <a:cubicBezTo>
                  <a:pt x="7811" y="6328"/>
                  <a:pt x="7830" y="6205"/>
                  <a:pt x="7816" y="6142"/>
                </a:cubicBezTo>
                <a:cubicBezTo>
                  <a:pt x="7802" y="6079"/>
                  <a:pt x="7830" y="5951"/>
                  <a:pt x="7878" y="5860"/>
                </a:cubicBezTo>
                <a:cubicBezTo>
                  <a:pt x="7945" y="5732"/>
                  <a:pt x="7987" y="5713"/>
                  <a:pt x="8059" y="5780"/>
                </a:cubicBezTo>
                <a:cubicBezTo>
                  <a:pt x="8135" y="5850"/>
                  <a:pt x="8152" y="5836"/>
                  <a:pt x="8152" y="5702"/>
                </a:cubicBezTo>
                <a:cubicBezTo>
                  <a:pt x="8152" y="5611"/>
                  <a:pt x="8118" y="5489"/>
                  <a:pt x="8076" y="5429"/>
                </a:cubicBezTo>
                <a:cubicBezTo>
                  <a:pt x="8032" y="5366"/>
                  <a:pt x="8013" y="5251"/>
                  <a:pt x="8030" y="5159"/>
                </a:cubicBezTo>
                <a:cubicBezTo>
                  <a:pt x="8053" y="5031"/>
                  <a:pt x="8033" y="4999"/>
                  <a:pt x="7931" y="4999"/>
                </a:cubicBezTo>
                <a:close/>
                <a:moveTo>
                  <a:pt x="19346" y="7685"/>
                </a:moveTo>
                <a:cubicBezTo>
                  <a:pt x="19249" y="7713"/>
                  <a:pt x="19154" y="7868"/>
                  <a:pt x="19049" y="8151"/>
                </a:cubicBezTo>
                <a:cubicBezTo>
                  <a:pt x="18991" y="8308"/>
                  <a:pt x="18981" y="8303"/>
                  <a:pt x="18846" y="8037"/>
                </a:cubicBezTo>
                <a:cubicBezTo>
                  <a:pt x="18767" y="7883"/>
                  <a:pt x="18664" y="7757"/>
                  <a:pt x="18616" y="7757"/>
                </a:cubicBezTo>
                <a:cubicBezTo>
                  <a:pt x="18486" y="7757"/>
                  <a:pt x="18336" y="7918"/>
                  <a:pt x="18336" y="8058"/>
                </a:cubicBezTo>
                <a:cubicBezTo>
                  <a:pt x="18336" y="8219"/>
                  <a:pt x="18172" y="8366"/>
                  <a:pt x="17953" y="8401"/>
                </a:cubicBezTo>
                <a:cubicBezTo>
                  <a:pt x="17857" y="8416"/>
                  <a:pt x="17728" y="8511"/>
                  <a:pt x="17667" y="8610"/>
                </a:cubicBezTo>
                <a:cubicBezTo>
                  <a:pt x="17606" y="8710"/>
                  <a:pt x="17492" y="8790"/>
                  <a:pt x="17413" y="8790"/>
                </a:cubicBezTo>
                <a:cubicBezTo>
                  <a:pt x="17325" y="8790"/>
                  <a:pt x="17214" y="8879"/>
                  <a:pt x="17131" y="9016"/>
                </a:cubicBezTo>
                <a:cubicBezTo>
                  <a:pt x="16979" y="9267"/>
                  <a:pt x="16839" y="9244"/>
                  <a:pt x="16839" y="8967"/>
                </a:cubicBezTo>
                <a:cubicBezTo>
                  <a:pt x="16839" y="8750"/>
                  <a:pt x="16625" y="8500"/>
                  <a:pt x="16499" y="8569"/>
                </a:cubicBezTo>
                <a:cubicBezTo>
                  <a:pt x="16285" y="8686"/>
                  <a:pt x="16236" y="9375"/>
                  <a:pt x="16333" y="10900"/>
                </a:cubicBezTo>
                <a:cubicBezTo>
                  <a:pt x="16388" y="11753"/>
                  <a:pt x="16489" y="12249"/>
                  <a:pt x="16635" y="12377"/>
                </a:cubicBezTo>
                <a:cubicBezTo>
                  <a:pt x="16722" y="12453"/>
                  <a:pt x="16780" y="12445"/>
                  <a:pt x="16899" y="12342"/>
                </a:cubicBezTo>
                <a:cubicBezTo>
                  <a:pt x="17018" y="12240"/>
                  <a:pt x="17073" y="12233"/>
                  <a:pt x="17144" y="12310"/>
                </a:cubicBezTo>
                <a:cubicBezTo>
                  <a:pt x="17277" y="12452"/>
                  <a:pt x="17450" y="12433"/>
                  <a:pt x="17742" y="12241"/>
                </a:cubicBezTo>
                <a:cubicBezTo>
                  <a:pt x="17900" y="12138"/>
                  <a:pt x="18055" y="12092"/>
                  <a:pt x="18145" y="12123"/>
                </a:cubicBezTo>
                <a:cubicBezTo>
                  <a:pt x="18226" y="12151"/>
                  <a:pt x="18344" y="12126"/>
                  <a:pt x="18409" y="12066"/>
                </a:cubicBezTo>
                <a:cubicBezTo>
                  <a:pt x="18506" y="11976"/>
                  <a:pt x="18545" y="11981"/>
                  <a:pt x="18636" y="12091"/>
                </a:cubicBezTo>
                <a:cubicBezTo>
                  <a:pt x="18732" y="12207"/>
                  <a:pt x="18770" y="12208"/>
                  <a:pt x="18946" y="12100"/>
                </a:cubicBezTo>
                <a:cubicBezTo>
                  <a:pt x="19056" y="12033"/>
                  <a:pt x="19186" y="11978"/>
                  <a:pt x="19233" y="11978"/>
                </a:cubicBezTo>
                <a:cubicBezTo>
                  <a:pt x="19280" y="11978"/>
                  <a:pt x="19360" y="11900"/>
                  <a:pt x="19410" y="11805"/>
                </a:cubicBezTo>
                <a:cubicBezTo>
                  <a:pt x="19532" y="11571"/>
                  <a:pt x="19707" y="11588"/>
                  <a:pt x="20025" y="11866"/>
                </a:cubicBezTo>
                <a:cubicBezTo>
                  <a:pt x="20260" y="12072"/>
                  <a:pt x="20298" y="12085"/>
                  <a:pt x="20336" y="11965"/>
                </a:cubicBezTo>
                <a:cubicBezTo>
                  <a:pt x="20365" y="11876"/>
                  <a:pt x="20424" y="11843"/>
                  <a:pt x="20506" y="11870"/>
                </a:cubicBezTo>
                <a:cubicBezTo>
                  <a:pt x="20576" y="11893"/>
                  <a:pt x="20669" y="11861"/>
                  <a:pt x="20714" y="11798"/>
                </a:cubicBezTo>
                <a:cubicBezTo>
                  <a:pt x="20758" y="11734"/>
                  <a:pt x="20894" y="11661"/>
                  <a:pt x="21016" y="11636"/>
                </a:cubicBezTo>
                <a:cubicBezTo>
                  <a:pt x="21188" y="11600"/>
                  <a:pt x="21252" y="11542"/>
                  <a:pt x="21302" y="11375"/>
                </a:cubicBezTo>
                <a:cubicBezTo>
                  <a:pt x="21522" y="10627"/>
                  <a:pt x="21600" y="10299"/>
                  <a:pt x="21595" y="10136"/>
                </a:cubicBezTo>
                <a:cubicBezTo>
                  <a:pt x="21575" y="9449"/>
                  <a:pt x="21412" y="8618"/>
                  <a:pt x="21298" y="8618"/>
                </a:cubicBezTo>
                <a:cubicBezTo>
                  <a:pt x="21261" y="8618"/>
                  <a:pt x="21137" y="8501"/>
                  <a:pt x="21024" y="8359"/>
                </a:cubicBezTo>
                <a:cubicBezTo>
                  <a:pt x="20764" y="8035"/>
                  <a:pt x="20638" y="8034"/>
                  <a:pt x="20460" y="8355"/>
                </a:cubicBezTo>
                <a:lnTo>
                  <a:pt x="20320" y="8609"/>
                </a:lnTo>
                <a:lnTo>
                  <a:pt x="20064" y="8443"/>
                </a:lnTo>
                <a:cubicBezTo>
                  <a:pt x="19915" y="8347"/>
                  <a:pt x="19744" y="8151"/>
                  <a:pt x="19653" y="7974"/>
                </a:cubicBezTo>
                <a:cubicBezTo>
                  <a:pt x="19541" y="7754"/>
                  <a:pt x="19442" y="7656"/>
                  <a:pt x="19346" y="7685"/>
                </a:cubicBezTo>
                <a:close/>
                <a:moveTo>
                  <a:pt x="14642" y="8610"/>
                </a:moveTo>
                <a:lnTo>
                  <a:pt x="11858" y="8635"/>
                </a:lnTo>
                <a:lnTo>
                  <a:pt x="9076" y="8660"/>
                </a:lnTo>
                <a:lnTo>
                  <a:pt x="9063" y="10512"/>
                </a:lnTo>
                <a:cubicBezTo>
                  <a:pt x="9055" y="11529"/>
                  <a:pt x="9057" y="12400"/>
                  <a:pt x="9068" y="12449"/>
                </a:cubicBezTo>
                <a:cubicBezTo>
                  <a:pt x="9081" y="12508"/>
                  <a:pt x="10024" y="12544"/>
                  <a:pt x="11863" y="12556"/>
                </a:cubicBezTo>
                <a:lnTo>
                  <a:pt x="14637" y="12575"/>
                </a:lnTo>
                <a:lnTo>
                  <a:pt x="14669" y="12207"/>
                </a:lnTo>
                <a:cubicBezTo>
                  <a:pt x="14686" y="12006"/>
                  <a:pt x="14688" y="11416"/>
                  <a:pt x="14674" y="10896"/>
                </a:cubicBezTo>
                <a:cubicBezTo>
                  <a:pt x="14660" y="10377"/>
                  <a:pt x="14646" y="9651"/>
                  <a:pt x="14644" y="9281"/>
                </a:cubicBezTo>
                <a:lnTo>
                  <a:pt x="14642" y="8610"/>
                </a:lnTo>
                <a:close/>
                <a:moveTo>
                  <a:pt x="6528" y="10114"/>
                </a:moveTo>
                <a:cubicBezTo>
                  <a:pt x="6516" y="10120"/>
                  <a:pt x="6491" y="10157"/>
                  <a:pt x="6452" y="10224"/>
                </a:cubicBezTo>
                <a:cubicBezTo>
                  <a:pt x="6377" y="10352"/>
                  <a:pt x="6355" y="10463"/>
                  <a:pt x="6378" y="10590"/>
                </a:cubicBezTo>
                <a:cubicBezTo>
                  <a:pt x="6414" y="10785"/>
                  <a:pt x="6479" y="10825"/>
                  <a:pt x="6529" y="10685"/>
                </a:cubicBezTo>
                <a:cubicBezTo>
                  <a:pt x="6576" y="10554"/>
                  <a:pt x="8465" y="10572"/>
                  <a:pt x="8542" y="10704"/>
                </a:cubicBezTo>
                <a:cubicBezTo>
                  <a:pt x="8589" y="10785"/>
                  <a:pt x="8619" y="10779"/>
                  <a:pt x="8679" y="10675"/>
                </a:cubicBezTo>
                <a:cubicBezTo>
                  <a:pt x="8748" y="10556"/>
                  <a:pt x="8747" y="10525"/>
                  <a:pt x="8667" y="10373"/>
                </a:cubicBezTo>
                <a:cubicBezTo>
                  <a:pt x="8617" y="10279"/>
                  <a:pt x="8595" y="10251"/>
                  <a:pt x="8617" y="10308"/>
                </a:cubicBezTo>
                <a:cubicBezTo>
                  <a:pt x="8639" y="10365"/>
                  <a:pt x="8633" y="10437"/>
                  <a:pt x="8605" y="10468"/>
                </a:cubicBezTo>
                <a:cubicBezTo>
                  <a:pt x="8540" y="10537"/>
                  <a:pt x="6619" y="10453"/>
                  <a:pt x="6549" y="10378"/>
                </a:cubicBezTo>
                <a:cubicBezTo>
                  <a:pt x="6521" y="10349"/>
                  <a:pt x="6512" y="10260"/>
                  <a:pt x="6529" y="10182"/>
                </a:cubicBezTo>
                <a:cubicBezTo>
                  <a:pt x="6541" y="10130"/>
                  <a:pt x="6540" y="10107"/>
                  <a:pt x="6528" y="10114"/>
                </a:cubicBezTo>
                <a:close/>
                <a:moveTo>
                  <a:pt x="15861" y="10483"/>
                </a:moveTo>
                <a:cubicBezTo>
                  <a:pt x="15845" y="10478"/>
                  <a:pt x="15838" y="10521"/>
                  <a:pt x="15825" y="10605"/>
                </a:cubicBezTo>
                <a:cubicBezTo>
                  <a:pt x="15801" y="10765"/>
                  <a:pt x="15765" y="10777"/>
                  <a:pt x="15408" y="10754"/>
                </a:cubicBezTo>
                <a:cubicBezTo>
                  <a:pt x="15128" y="10735"/>
                  <a:pt x="15019" y="10697"/>
                  <a:pt x="15028" y="10620"/>
                </a:cubicBezTo>
                <a:cubicBezTo>
                  <a:pt x="15048" y="10448"/>
                  <a:pt x="14974" y="10501"/>
                  <a:pt x="14879" y="10725"/>
                </a:cubicBezTo>
                <a:cubicBezTo>
                  <a:pt x="14795" y="10926"/>
                  <a:pt x="14796" y="10936"/>
                  <a:pt x="14929" y="11108"/>
                </a:cubicBezTo>
                <a:cubicBezTo>
                  <a:pt x="15097" y="11324"/>
                  <a:pt x="15099" y="11324"/>
                  <a:pt x="15081" y="11138"/>
                </a:cubicBezTo>
                <a:cubicBezTo>
                  <a:pt x="15069" y="11008"/>
                  <a:pt x="15120" y="10981"/>
                  <a:pt x="15461" y="10944"/>
                </a:cubicBezTo>
                <a:cubicBezTo>
                  <a:pt x="15811" y="10906"/>
                  <a:pt x="15858" y="10918"/>
                  <a:pt x="15879" y="11055"/>
                </a:cubicBezTo>
                <a:cubicBezTo>
                  <a:pt x="15900" y="11197"/>
                  <a:pt x="15909" y="11197"/>
                  <a:pt x="15975" y="11034"/>
                </a:cubicBezTo>
                <a:cubicBezTo>
                  <a:pt x="16039" y="10877"/>
                  <a:pt x="16035" y="10833"/>
                  <a:pt x="15948" y="10643"/>
                </a:cubicBezTo>
                <a:cubicBezTo>
                  <a:pt x="15901" y="10540"/>
                  <a:pt x="15877" y="10488"/>
                  <a:pt x="15861" y="10483"/>
                </a:cubicBezTo>
                <a:close/>
                <a:moveTo>
                  <a:pt x="11908" y="13108"/>
                </a:moveTo>
                <a:cubicBezTo>
                  <a:pt x="11873" y="13116"/>
                  <a:pt x="11841" y="13179"/>
                  <a:pt x="11810" y="13299"/>
                </a:cubicBezTo>
                <a:cubicBezTo>
                  <a:pt x="11769" y="13453"/>
                  <a:pt x="11774" y="13517"/>
                  <a:pt x="11829" y="13579"/>
                </a:cubicBezTo>
                <a:cubicBezTo>
                  <a:pt x="11883" y="13640"/>
                  <a:pt x="11900" y="13879"/>
                  <a:pt x="11901" y="14584"/>
                </a:cubicBezTo>
                <a:cubicBezTo>
                  <a:pt x="11902" y="15161"/>
                  <a:pt x="11922" y="15510"/>
                  <a:pt x="11954" y="15510"/>
                </a:cubicBezTo>
                <a:cubicBezTo>
                  <a:pt x="11988" y="15510"/>
                  <a:pt x="12001" y="15151"/>
                  <a:pt x="11992" y="14499"/>
                </a:cubicBezTo>
                <a:cubicBezTo>
                  <a:pt x="11982" y="13752"/>
                  <a:pt x="11993" y="13492"/>
                  <a:pt x="12037" y="13508"/>
                </a:cubicBezTo>
                <a:cubicBezTo>
                  <a:pt x="12114" y="13536"/>
                  <a:pt x="12109" y="13438"/>
                  <a:pt x="12026" y="13249"/>
                </a:cubicBezTo>
                <a:cubicBezTo>
                  <a:pt x="11981" y="13147"/>
                  <a:pt x="11943" y="13100"/>
                  <a:pt x="11908" y="13108"/>
                </a:cubicBezTo>
                <a:close/>
                <a:moveTo>
                  <a:pt x="11942" y="15611"/>
                </a:moveTo>
                <a:cubicBezTo>
                  <a:pt x="11919" y="15644"/>
                  <a:pt x="11895" y="15841"/>
                  <a:pt x="11886" y="16179"/>
                </a:cubicBezTo>
                <a:cubicBezTo>
                  <a:pt x="11876" y="16588"/>
                  <a:pt x="11853" y="16754"/>
                  <a:pt x="11809" y="16739"/>
                </a:cubicBezTo>
                <a:cubicBezTo>
                  <a:pt x="11726" y="16710"/>
                  <a:pt x="11731" y="16762"/>
                  <a:pt x="11825" y="16926"/>
                </a:cubicBezTo>
                <a:cubicBezTo>
                  <a:pt x="11868" y="17000"/>
                  <a:pt x="11925" y="17061"/>
                  <a:pt x="11951" y="17061"/>
                </a:cubicBezTo>
                <a:cubicBezTo>
                  <a:pt x="12025" y="17061"/>
                  <a:pt x="12091" y="16689"/>
                  <a:pt x="12037" y="16573"/>
                </a:cubicBezTo>
                <a:cubicBezTo>
                  <a:pt x="12011" y="16518"/>
                  <a:pt x="11990" y="16275"/>
                  <a:pt x="11989" y="16034"/>
                </a:cubicBezTo>
                <a:cubicBezTo>
                  <a:pt x="11987" y="15711"/>
                  <a:pt x="11965" y="15579"/>
                  <a:pt x="11942" y="15611"/>
                </a:cubicBezTo>
                <a:close/>
                <a:moveTo>
                  <a:pt x="10371" y="17514"/>
                </a:moveTo>
                <a:cubicBezTo>
                  <a:pt x="10264" y="17515"/>
                  <a:pt x="10181" y="17557"/>
                  <a:pt x="10141" y="17640"/>
                </a:cubicBezTo>
                <a:cubicBezTo>
                  <a:pt x="10111" y="17701"/>
                  <a:pt x="10033" y="17751"/>
                  <a:pt x="9966" y="17751"/>
                </a:cubicBezTo>
                <a:cubicBezTo>
                  <a:pt x="9899" y="17751"/>
                  <a:pt x="9790" y="17853"/>
                  <a:pt x="9722" y="17979"/>
                </a:cubicBezTo>
                <a:cubicBezTo>
                  <a:pt x="9613" y="18183"/>
                  <a:pt x="9600" y="18281"/>
                  <a:pt x="9601" y="18905"/>
                </a:cubicBezTo>
                <a:cubicBezTo>
                  <a:pt x="9602" y="19375"/>
                  <a:pt x="9627" y="19656"/>
                  <a:pt x="9675" y="19766"/>
                </a:cubicBezTo>
                <a:cubicBezTo>
                  <a:pt x="9714" y="19856"/>
                  <a:pt x="9735" y="19963"/>
                  <a:pt x="9721" y="20002"/>
                </a:cubicBezTo>
                <a:cubicBezTo>
                  <a:pt x="9691" y="20086"/>
                  <a:pt x="9790" y="20436"/>
                  <a:pt x="9869" y="20528"/>
                </a:cubicBezTo>
                <a:cubicBezTo>
                  <a:pt x="9899" y="20563"/>
                  <a:pt x="9984" y="20592"/>
                  <a:pt x="10057" y="20593"/>
                </a:cubicBezTo>
                <a:cubicBezTo>
                  <a:pt x="10191" y="20594"/>
                  <a:pt x="10394" y="20883"/>
                  <a:pt x="10563" y="21313"/>
                </a:cubicBezTo>
                <a:cubicBezTo>
                  <a:pt x="10670" y="21584"/>
                  <a:pt x="10760" y="21600"/>
                  <a:pt x="10943" y="21376"/>
                </a:cubicBezTo>
                <a:cubicBezTo>
                  <a:pt x="11017" y="21284"/>
                  <a:pt x="11195" y="21132"/>
                  <a:pt x="11338" y="21039"/>
                </a:cubicBezTo>
                <a:cubicBezTo>
                  <a:pt x="11569" y="20887"/>
                  <a:pt x="11627" y="20881"/>
                  <a:pt x="11864" y="20976"/>
                </a:cubicBezTo>
                <a:cubicBezTo>
                  <a:pt x="12016" y="21037"/>
                  <a:pt x="12177" y="21053"/>
                  <a:pt x="12238" y="21014"/>
                </a:cubicBezTo>
                <a:cubicBezTo>
                  <a:pt x="12297" y="20976"/>
                  <a:pt x="12436" y="20960"/>
                  <a:pt x="12548" y="20979"/>
                </a:cubicBezTo>
                <a:cubicBezTo>
                  <a:pt x="12715" y="21008"/>
                  <a:pt x="12770" y="20977"/>
                  <a:pt x="12857" y="20804"/>
                </a:cubicBezTo>
                <a:cubicBezTo>
                  <a:pt x="12982" y="20556"/>
                  <a:pt x="13046" y="20546"/>
                  <a:pt x="13260" y="20738"/>
                </a:cubicBezTo>
                <a:cubicBezTo>
                  <a:pt x="13348" y="20816"/>
                  <a:pt x="13558" y="20894"/>
                  <a:pt x="13729" y="20911"/>
                </a:cubicBezTo>
                <a:lnTo>
                  <a:pt x="14039" y="20939"/>
                </a:lnTo>
                <a:lnTo>
                  <a:pt x="14270" y="20530"/>
                </a:lnTo>
                <a:cubicBezTo>
                  <a:pt x="14574" y="19992"/>
                  <a:pt x="14747" y="19516"/>
                  <a:pt x="14752" y="19212"/>
                </a:cubicBezTo>
                <a:cubicBezTo>
                  <a:pt x="14758" y="18879"/>
                  <a:pt x="14621" y="18541"/>
                  <a:pt x="14455" y="18478"/>
                </a:cubicBezTo>
                <a:cubicBezTo>
                  <a:pt x="14379" y="18450"/>
                  <a:pt x="14284" y="18403"/>
                  <a:pt x="14243" y="18375"/>
                </a:cubicBezTo>
                <a:cubicBezTo>
                  <a:pt x="14202" y="18348"/>
                  <a:pt x="14149" y="18334"/>
                  <a:pt x="14126" y="18343"/>
                </a:cubicBezTo>
                <a:cubicBezTo>
                  <a:pt x="14103" y="18352"/>
                  <a:pt x="14072" y="18281"/>
                  <a:pt x="14057" y="18185"/>
                </a:cubicBezTo>
                <a:cubicBezTo>
                  <a:pt x="14037" y="18051"/>
                  <a:pt x="13991" y="18010"/>
                  <a:pt x="13854" y="18010"/>
                </a:cubicBezTo>
                <a:cubicBezTo>
                  <a:pt x="13757" y="18010"/>
                  <a:pt x="13638" y="18069"/>
                  <a:pt x="13592" y="18141"/>
                </a:cubicBezTo>
                <a:cubicBezTo>
                  <a:pt x="13516" y="18259"/>
                  <a:pt x="13502" y="18259"/>
                  <a:pt x="13445" y="18141"/>
                </a:cubicBezTo>
                <a:cubicBezTo>
                  <a:pt x="13410" y="18069"/>
                  <a:pt x="13327" y="18010"/>
                  <a:pt x="13261" y="18010"/>
                </a:cubicBezTo>
                <a:cubicBezTo>
                  <a:pt x="13194" y="18010"/>
                  <a:pt x="13088" y="17949"/>
                  <a:pt x="13024" y="17876"/>
                </a:cubicBezTo>
                <a:cubicBezTo>
                  <a:pt x="12928" y="17769"/>
                  <a:pt x="12883" y="17764"/>
                  <a:pt x="12776" y="17848"/>
                </a:cubicBezTo>
                <a:cubicBezTo>
                  <a:pt x="12677" y="17926"/>
                  <a:pt x="12599" y="17927"/>
                  <a:pt x="12458" y="17853"/>
                </a:cubicBezTo>
                <a:cubicBezTo>
                  <a:pt x="12354" y="17799"/>
                  <a:pt x="11982" y="17761"/>
                  <a:pt x="11621" y="17768"/>
                </a:cubicBezTo>
                <a:cubicBezTo>
                  <a:pt x="11124" y="17777"/>
                  <a:pt x="10918" y="17746"/>
                  <a:pt x="10739" y="17634"/>
                </a:cubicBezTo>
                <a:cubicBezTo>
                  <a:pt x="10607" y="17553"/>
                  <a:pt x="10478" y="17513"/>
                  <a:pt x="10371" y="1751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0" name="Mise en cache et Service Work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Mise en cache et Service Worker</a:t>
            </a:r>
          </a:p>
        </p:txBody>
      </p:sp>
      <p:sp>
        <p:nvSpPr>
          <p:cNvPr id="271" name="Concept général : un proxy permettant de contrôler les requêtes http depuis venant des pages web.…"/>
          <p:cNvSpPr txBox="1"/>
          <p:nvPr>
            <p:ph type="body" sz="half" idx="1"/>
          </p:nvPr>
        </p:nvSpPr>
        <p:spPr>
          <a:xfrm>
            <a:off x="571500" y="2324100"/>
            <a:ext cx="11861800" cy="2797369"/>
          </a:xfrm>
          <a:prstGeom prst="rect">
            <a:avLst/>
          </a:prstGeom>
        </p:spPr>
        <p:txBody>
          <a:bodyPr/>
          <a:lstStyle/>
          <a:p>
            <a:pPr lvl="1" marL="730250" indent="-285750">
              <a:spcBef>
                <a:spcPts val="1600"/>
              </a:spcBef>
              <a:defRPr sz="3600"/>
            </a:pPr>
            <a:r>
              <a:t>Concept général : un proxy permettant de contrôler les requêtes http depuis venant des pages web.</a:t>
            </a:r>
          </a:p>
          <a:p>
            <a:pPr lvl="1" marL="730250" indent="-285750">
              <a:spcBef>
                <a:spcPts val="1600"/>
              </a:spcBef>
              <a:defRPr sz="3600"/>
            </a:pPr>
            <a:r>
              <a:t>Pas d’accès au DOM, communication via passage de messages, mais accès à l’API IndexedDB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ervice workers pour les PW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Service workers pour les PWA</a:t>
            </a:r>
          </a:p>
        </p:txBody>
      </p:sp>
      <p:sp>
        <p:nvSpPr>
          <p:cNvPr id="275" name="Mécanisme de caching indépendant du cache http “historique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Mécanisme de caching indépendant du cache http “historique”</a:t>
            </a:r>
          </a:p>
          <a:p>
            <a:pPr lvl="1"/>
            <a:r>
              <a:t>Mécanismes de caching variés</a:t>
            </a:r>
          </a:p>
          <a:p>
            <a:pPr lvl="2" marL="1079500" indent="-190500"/>
            <a:r>
              <a:t>Cache du App-shell</a:t>
            </a:r>
          </a:p>
          <a:p>
            <a:pPr lvl="2" marL="1079500" indent="-190500"/>
            <a:r>
              <a:t>Offline app complète</a:t>
            </a:r>
          </a:p>
          <a:p>
            <a:pPr lvl="2" marL="1079500" indent="-190500"/>
            <a:r>
              <a:t>Cache à la demande (du serveur via push, des utilisateurs)</a:t>
            </a:r>
          </a:p>
          <a:p>
            <a:pPr lvl="2" marL="1079500" indent="-190500"/>
            <a:r>
              <a:t>Utilisation de </a:t>
            </a:r>
            <a:r>
              <a:rPr u="sng">
                <a:hlinkClick r:id="rId2" invalidUrl="" action="" tgtFrame="" tooltip="" history="1" highlightClick="0" endSnd="0"/>
              </a:rPr>
              <a:t>workbox</a:t>
            </a:r>
            <a:r>
              <a:t> pour abstraire cela.</a:t>
            </a:r>
          </a:p>
          <a:p>
            <a:pPr lvl="2" marL="1079500" indent="-190500"/>
            <a:r>
              <a:rPr u="sng">
                <a:hlinkClick r:id="rId3" invalidUrl="" action="" tgtFrame="" tooltip="" history="1" highlightClick="0" endSnd="0"/>
              </a:rPr>
              <a:t>https://developers.google.com/web/tools/workbox/modules/workbox-strategies</a:t>
            </a:r>
            <a:r>
              <a:t> </a:t>
            </a:r>
          </a:p>
          <a:p>
            <a:pPr lvl="2" marL="1079500" indent="-190500"/>
          </a:p>
          <a:p>
            <a:pPr lvl="1"/>
            <a:r>
              <a:t>Gestion des </a:t>
            </a:r>
            <a:r>
              <a:rPr u="sng">
                <a:hlinkClick r:id="rId4" invalidUrl="" action="" tgtFrame="" tooltip="" history="1" highlightClick="0" endSnd="0"/>
              </a:rPr>
              <a:t>notifications Push</a:t>
            </a:r>
            <a:r>
              <a:t> (mécanisme de souscription au serveur pour recevoir des notifications) -&gt; thread séparé.</a:t>
            </a:r>
          </a:p>
          <a:p>
            <a:pPr lvl="1"/>
          </a:p>
          <a:p>
            <a:pPr lvl="1"/>
            <a:r>
              <a:t>Voir les onglets Application et Lighthouse des dev-tools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tratégies de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Stratégies de caching</a:t>
            </a:r>
          </a:p>
        </p:txBody>
      </p:sp>
      <p:sp>
        <p:nvSpPr>
          <p:cNvPr id="279" name="Stratégie 1 : tout est dans le cach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Stratégie 1 : tout est dans le cache</a:t>
            </a:r>
          </a:p>
          <a:p>
            <a:pPr/>
          </a:p>
          <a:p>
            <a:pPr/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2324100"/>
            <a:ext cx="11861673" cy="4025556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2" name="https://developer.chrome.com/docs/workbox/caching-strategies-overview/"/>
          <p:cNvSpPr txBox="1"/>
          <p:nvPr/>
        </p:nvSpPr>
        <p:spPr>
          <a:xfrm>
            <a:off x="6556092" y="1300684"/>
            <a:ext cx="589066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https://developer.chrome.com/docs/workbox/caching-strategies-overview/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tratégies de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Stratégies de caching</a:t>
            </a:r>
          </a:p>
        </p:txBody>
      </p:sp>
      <p:sp>
        <p:nvSpPr>
          <p:cNvPr id="285" name="Stratégie 2 : rien dans le cache"/>
          <p:cNvSpPr txBox="1"/>
          <p:nvPr>
            <p:ph type="body" idx="1"/>
          </p:nvPr>
        </p:nvSpPr>
        <p:spPr>
          <a:xfrm>
            <a:off x="571500" y="2820538"/>
            <a:ext cx="11861800" cy="6069462"/>
          </a:xfrm>
          <a:prstGeom prst="rect">
            <a:avLst/>
          </a:prstGeom>
        </p:spPr>
        <p:txBody>
          <a:bodyPr anchor="t"/>
          <a:lstStyle/>
          <a:p>
            <a:pPr/>
            <a:r>
              <a:t>Stratégie 2 : rien dans le cache</a:t>
            </a:r>
          </a:p>
          <a:p>
            <a:pPr/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7" name="https://developer.chrome.com/docs/workbox/caching-strategies-overview/"/>
          <p:cNvSpPr txBox="1"/>
          <p:nvPr/>
        </p:nvSpPr>
        <p:spPr>
          <a:xfrm>
            <a:off x="6556092" y="1300684"/>
            <a:ext cx="589066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https://developer.chrome.com/docs/workbox/caching-strategies-overview/</a:t>
            </a:r>
            <a:r>
              <a:t> 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4318371"/>
            <a:ext cx="11861800" cy="4033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tratégies de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Stratégies de caching</a:t>
            </a:r>
          </a:p>
        </p:txBody>
      </p:sp>
      <p:sp>
        <p:nvSpPr>
          <p:cNvPr id="291" name="Stratégie 3 : cache d’abord"/>
          <p:cNvSpPr txBox="1"/>
          <p:nvPr>
            <p:ph type="body" idx="1"/>
          </p:nvPr>
        </p:nvSpPr>
        <p:spPr>
          <a:xfrm>
            <a:off x="571500" y="2482977"/>
            <a:ext cx="11861800" cy="6407023"/>
          </a:xfrm>
          <a:prstGeom prst="rect">
            <a:avLst/>
          </a:prstGeom>
        </p:spPr>
        <p:txBody>
          <a:bodyPr anchor="t"/>
          <a:lstStyle/>
          <a:p>
            <a:pPr/>
            <a:r>
              <a:t>Stratégie 3 : cache d’abord</a:t>
            </a:r>
          </a:p>
          <a:p>
            <a:pPr/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3" name="https://developer.chrome.com/docs/workbox/caching-strategies-overview/"/>
          <p:cNvSpPr txBox="1"/>
          <p:nvPr/>
        </p:nvSpPr>
        <p:spPr>
          <a:xfrm>
            <a:off x="6556092" y="1300684"/>
            <a:ext cx="589066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https://developer.chrome.com/docs/workbox/caching-strategies-overview/</a:t>
            </a:r>
            <a:r>
              <a:t> 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84" y="3227462"/>
            <a:ext cx="11468432" cy="5662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tratégies de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Stratégies de caching</a:t>
            </a:r>
          </a:p>
        </p:txBody>
      </p:sp>
      <p:sp>
        <p:nvSpPr>
          <p:cNvPr id="297" name="Stratégie 4 : réseau d’abord"/>
          <p:cNvSpPr txBox="1"/>
          <p:nvPr>
            <p:ph type="body" idx="1"/>
          </p:nvPr>
        </p:nvSpPr>
        <p:spPr>
          <a:xfrm>
            <a:off x="571500" y="2482977"/>
            <a:ext cx="11861800" cy="6407023"/>
          </a:xfrm>
          <a:prstGeom prst="rect">
            <a:avLst/>
          </a:prstGeom>
        </p:spPr>
        <p:txBody>
          <a:bodyPr anchor="t"/>
          <a:lstStyle/>
          <a:p>
            <a:pPr/>
            <a:r>
              <a:t>Stratégie 4 : réseau d’abord</a:t>
            </a:r>
          </a:p>
          <a:p>
            <a:pPr/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9" name="https://developer.chrome.com/docs/workbox/caching-strategies-overview/"/>
          <p:cNvSpPr txBox="1"/>
          <p:nvPr/>
        </p:nvSpPr>
        <p:spPr>
          <a:xfrm>
            <a:off x="6556092" y="1300684"/>
            <a:ext cx="589066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https://developer.chrome.com/docs/workbox/caching-strategies-overview/</a:t>
            </a:r>
            <a:r>
              <a:t> 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888" y="3254682"/>
            <a:ext cx="11529024" cy="5591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tratégies de c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Stratégies de caching</a:t>
            </a:r>
          </a:p>
        </p:txBody>
      </p:sp>
      <p:sp>
        <p:nvSpPr>
          <p:cNvPr id="303" name="Stratégie 5 : service rapide puis mise à jour"/>
          <p:cNvSpPr txBox="1"/>
          <p:nvPr>
            <p:ph type="body" idx="1"/>
          </p:nvPr>
        </p:nvSpPr>
        <p:spPr>
          <a:xfrm>
            <a:off x="571500" y="2482977"/>
            <a:ext cx="11861800" cy="6407023"/>
          </a:xfrm>
          <a:prstGeom prst="rect">
            <a:avLst/>
          </a:prstGeom>
        </p:spPr>
        <p:txBody>
          <a:bodyPr anchor="t"/>
          <a:lstStyle/>
          <a:p>
            <a:pPr/>
            <a:r>
              <a:t>Stratégie 5 : service rapide puis mise à jour</a:t>
            </a:r>
          </a:p>
          <a:p>
            <a:pPr/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5" name="https://developer.chrome.com/docs/workbox/caching-strategies-overview/"/>
          <p:cNvSpPr txBox="1"/>
          <p:nvPr/>
        </p:nvSpPr>
        <p:spPr>
          <a:xfrm>
            <a:off x="6556092" y="1300684"/>
            <a:ext cx="5890668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https://developer.chrome.com/docs/workbox/caching-strategies-overview/</a:t>
            </a:r>
            <a:r>
              <a:t> 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668" y="3263837"/>
            <a:ext cx="11495592" cy="5575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a direction 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direction : </a:t>
            </a:r>
            <a:br/>
          </a:p>
          <a:p>
            <a:pPr algn="ctr"/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des applications Web accédant aux API natives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Abstraire le caching : Workbo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Abstraire le caching : Workbox</a:t>
            </a:r>
          </a:p>
        </p:txBody>
      </p:sp>
      <p:sp>
        <p:nvSpPr>
          <p:cNvPr id="309" name="Deux approches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Deux approches :</a:t>
            </a: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generateSW</a:t>
            </a:r>
            <a:r>
              <a:t> </a:t>
            </a:r>
          </a:p>
          <a:p>
            <a:pPr lvl="2" marL="1079500" indent="-190500"/>
            <a:r>
              <a:t>crée un service worker dédié</a:t>
            </a:r>
          </a:p>
          <a:p>
            <a:pPr lvl="2" marL="1079500" indent="-190500"/>
            <a:r>
              <a:t>répond aux besoins simples configurable par options</a:t>
            </a:r>
          </a:p>
          <a:p>
            <a:pPr lvl="2" marL="1079500" indent="-190500"/>
            <a:r>
              <a:t>precaching au moment du build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lvl="1"/>
            <a:r>
              <a:rPr>
                <a:latin typeface="Courier"/>
                <a:ea typeface="Courier"/>
                <a:cs typeface="Courier"/>
                <a:sym typeface="Courier"/>
              </a:rPr>
              <a:t>injectManifest</a:t>
            </a:r>
            <a:r>
              <a:t> </a:t>
            </a:r>
          </a:p>
          <a:p>
            <a:pPr lvl="2" marL="1079500" indent="-190500"/>
            <a:r>
              <a:t>se base sur un service worker source, permet un contrôle plus fin et l’utilisation de plusieurs services workers</a:t>
            </a:r>
          </a:p>
          <a:p>
            <a:pPr lvl="2" marL="1079500" indent="-190500"/>
            <a:r>
              <a:t>utile si utilisation des push notifications par exemple</a:t>
            </a:r>
          </a:p>
          <a:p>
            <a:pPr lvl="2" marL="1079500" indent="-190500"/>
          </a:p>
          <a:p>
            <a:pPr/>
            <a:r>
              <a:t>Des “recettes” prêtes à l’emploi</a:t>
            </a:r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1" name="https://developer.chrome.com/docs/workbox/the-ways-of-workbox/#generatesw-vs-injectmanifest"/>
          <p:cNvSpPr txBox="1"/>
          <p:nvPr/>
        </p:nvSpPr>
        <p:spPr>
          <a:xfrm>
            <a:off x="600980" y="1654418"/>
            <a:ext cx="7717741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https://developer.chrome.com/docs/workbox/the-ways-of-workbox/#generatesw-vs-injectmanifest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i tout est bloqué en cach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 tout est bloqué en cache…</a:t>
            </a:r>
          </a:p>
        </p:txBody>
      </p:sp>
      <p:sp>
        <p:nvSpPr>
          <p:cNvPr id="31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086" y="3432329"/>
            <a:ext cx="11024628" cy="4349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oumettre sur les sto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Soumettre sur les stores</a:t>
            </a:r>
          </a:p>
        </p:txBody>
      </p:sp>
      <p:sp>
        <p:nvSpPr>
          <p:cNvPr id="319" name="Android : Trusted Web Ap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Android : Trusted Web App</a:t>
            </a:r>
          </a:p>
          <a:p>
            <a:pPr lvl="2" marL="1079500" indent="-190500"/>
            <a:r>
              <a:t>Bubblewrap permet de signer une PWA et la transformer en TWA </a:t>
            </a:r>
          </a:p>
          <a:p>
            <a:pPr lvl="2" marL="1079500" indent="-190500"/>
            <a:r>
              <a:t>Enveloppe une PWA app en apk pour distribution sur le Play Store</a:t>
            </a:r>
          </a:p>
          <a:p>
            <a:pPr lvl="2" marL="1079500" indent="-190500"/>
            <a:r>
              <a:rPr u="sng">
                <a:hlinkClick r:id="rId2" invalidUrl="" action="" tgtFrame="" tooltip="" history="1" highlightClick="0" endSnd="0"/>
              </a:rPr>
              <a:t>https://vaadin.com/learn/tutorials/app-store-pwa/bubblewrap</a:t>
            </a:r>
            <a:r>
              <a:t> </a:t>
            </a:r>
          </a:p>
          <a:p>
            <a:pPr lvl="1"/>
            <a:r>
              <a:t>iOS : Cordova </a:t>
            </a:r>
          </a:p>
          <a:p>
            <a:pPr lvl="1"/>
          </a:p>
          <a:p>
            <a:pPr lvl="1"/>
          </a:p>
          <a:p>
            <a:pPr lvl="1"/>
            <a:r>
              <a:rPr u="sng">
                <a:hlinkClick r:id="rId3" invalidUrl="" action="" tgtFrame="" tooltip="" history="1" highlightClick="0" endSnd="0"/>
              </a:rPr>
              <a:t>https://www.pwabuilder.com/</a:t>
            </a:r>
          </a:p>
          <a:p>
            <a:pPr lvl="1"/>
            <a:r>
              <a:t>Outil de développement dédié (onglet Application)</a:t>
            </a:r>
          </a:p>
        </p:txBody>
      </p:sp>
      <p:sp>
        <p:nvSpPr>
          <p:cNvPr id="3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Les alternatives techniques  pour le développement mob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Les alternatives techniques </a:t>
            </a:r>
            <a:br/>
            <a:r>
              <a:t>pour le développement mobile</a:t>
            </a:r>
          </a:p>
        </p:txBody>
      </p:sp>
      <p:sp>
        <p:nvSpPr>
          <p:cNvPr id="323" name="Reponsive We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Reponsive Web</a:t>
            </a:r>
          </a:p>
          <a:p>
            <a:pPr lvl="2"/>
            <a:r>
              <a:t>Progressive apps + responsive + device APIs</a:t>
            </a:r>
          </a:p>
          <a:p>
            <a:pPr lvl="1"/>
            <a:r>
              <a:t>Natif mobile</a:t>
            </a:r>
          </a:p>
          <a:p>
            <a:pPr lvl="2"/>
            <a:r>
              <a:t>iOS, Android, Tizen…</a:t>
            </a:r>
          </a:p>
          <a:p>
            <a:pPr lvl="1"/>
            <a:r>
              <a:t>Cross-platform mobile</a:t>
            </a:r>
          </a:p>
          <a:p>
            <a:pPr lvl="2"/>
            <a:r>
              <a:t>Flutter (Dart), </a:t>
            </a:r>
          </a:p>
          <a:p>
            <a:pPr lvl="2"/>
            <a:r>
              <a:t>Xamarin Studio (C#)</a:t>
            </a:r>
          </a:p>
          <a:p>
            <a:pPr lvl="2"/>
            <a:r>
              <a:t>Unity…</a:t>
            </a:r>
          </a:p>
          <a:p>
            <a:pPr lvl="1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Web embarqué </a:t>
            </a:r>
          </a:p>
          <a:p>
            <a:pPr lvl="2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Cordova</a:t>
            </a:r>
          </a:p>
          <a:p>
            <a:pPr lvl="2"/>
            <a:r>
              <a:t>Electron</a:t>
            </a:r>
          </a:p>
          <a:p>
            <a:pPr lvl="2"/>
            <a:r>
              <a:t>Ionic (Angular + les autres), React Native, Quasar (Vue)</a:t>
            </a:r>
          </a:p>
          <a:p>
            <a:pPr lvl="2"/>
            <a:r>
              <a:t>Capacitor </a:t>
            </a:r>
          </a:p>
        </p:txBody>
      </p:sp>
      <p:sp>
        <p:nvSpPr>
          <p:cNvPr id="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ordova : détails prat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Cordova : détails pratiques</a:t>
            </a:r>
          </a:p>
        </p:txBody>
      </p:sp>
      <p:sp>
        <p:nvSpPr>
          <p:cNvPr id="327" name="Principe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Principe : </a:t>
            </a:r>
          </a:p>
          <a:p>
            <a:pPr lvl="2" marL="1079500" indent="-190500"/>
            <a:r>
              <a:t>écrire une application Web et la faire compiler pour plusieurs OS mobiles</a:t>
            </a:r>
          </a:p>
          <a:p>
            <a:pPr lvl="1"/>
            <a:r>
              <a:t>OS pris en charge : </a:t>
            </a:r>
          </a:p>
          <a:p>
            <a:pPr lvl="2" marL="1079500" indent="-190500"/>
            <a:r>
              <a:t>Android, iOS, BlackBerry, Windows Phone, Tizen, Firefox OS</a:t>
            </a:r>
          </a:p>
          <a:p>
            <a:pPr lvl="1"/>
            <a:r>
              <a:t>Permet d’accéder à certaines API natives</a:t>
            </a:r>
          </a:p>
          <a:p>
            <a:pPr lvl="2" marL="1079500" indent="-190500"/>
            <a:r>
              <a:t>API JS spécifiques (pas toujours conformes aux specs du W3C)</a:t>
            </a:r>
          </a:p>
          <a:p>
            <a:pPr lvl="2" marL="1079500" indent="-190500"/>
            <a:r>
              <a:t>Les SDKs sont nécessaires pour accéder aux API (donc les licences associées)</a:t>
            </a:r>
          </a:p>
          <a:p>
            <a:pPr lvl="1"/>
            <a:r>
              <a:t>Exécution en plein écran dans le navigateur natif</a:t>
            </a:r>
          </a:p>
          <a:p>
            <a:pPr lvl="2" marL="1079500" indent="-190500"/>
            <a:r>
              <a:t>le coeur est toujours une WebView.</a:t>
            </a:r>
          </a:p>
          <a:p>
            <a:pPr lvl="1"/>
          </a:p>
          <a:p>
            <a:pPr lvl="1"/>
            <a:r>
              <a:t>PhoneGap (</a:t>
            </a:r>
            <a:r>
              <a:rPr u="sng">
                <a:hlinkClick r:id="rId2" invalidUrl="" action="" tgtFrame="" tooltip="" history="1" highlightClick="0" endSnd="0"/>
              </a:rPr>
              <a:t>http://phonegap.com</a:t>
            </a:r>
            <a:r>
              <a:t>) est la surcouche de Cordova la plus populaire. Racheté en 2011 par Adobe.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Architecture</a:t>
            </a:r>
          </a:p>
        </p:txBody>
      </p:sp>
      <p:sp>
        <p:nvSpPr>
          <p:cNvPr id="33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3877" y="1379409"/>
            <a:ext cx="6031948" cy="7336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ordova : détails prat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Cordova : détails pratiques</a:t>
            </a:r>
          </a:p>
        </p:txBody>
      </p:sp>
      <p:sp>
        <p:nvSpPr>
          <p:cNvPr id="336" name="Mode CLI (pas d’ID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Mode CLI (pas d’IDE)</a:t>
            </a:r>
          </a:p>
          <a:p>
            <a:pPr lvl="2" marL="1079500" indent="-190500"/>
            <a:r>
              <a:t>Compilation, émulation</a:t>
            </a:r>
          </a:p>
          <a:p>
            <a:pPr lvl="2" marL="1079500" indent="-190500"/>
            <a:r>
              <a:t>Utilisation de npm pour gérer les plugins </a:t>
            </a:r>
            <a:br/>
            <a:r>
              <a:t>(console améliorée, accès aux capteurs…)</a:t>
            </a:r>
          </a:p>
          <a:p>
            <a:pPr lvl="2" marL="1079500" indent="-190500"/>
          </a:p>
          <a:p>
            <a:pPr lvl="1"/>
            <a:r>
              <a:t>Possibilité de faire tourner l’application</a:t>
            </a:r>
          </a:p>
          <a:p>
            <a:pPr lvl="2" marL="1079500" indent="-190500"/>
            <a:r>
              <a:t>Sur un appareil connecté en USB (nécessite les drivers)</a:t>
            </a:r>
          </a:p>
          <a:p>
            <a:pPr lvl="2" marL="1079500" indent="-190500"/>
            <a:r>
              <a:t>Sur un émulateur (Android Virtual Device) à créer avec le AVD manager</a:t>
            </a:r>
          </a:p>
        </p:txBody>
      </p:sp>
      <p:sp>
        <p:nvSpPr>
          <p:cNvPr id="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onic, React Native, et Quas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Ionic, React Native, et Quasar</a:t>
            </a:r>
          </a:p>
        </p:txBody>
      </p:sp>
      <p:sp>
        <p:nvSpPr>
          <p:cNvPr id="340" name="Ionic : historiquement pour Angular basé sur Cordov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Ionic : historiquement pour Angular basé sur Cordova</a:t>
            </a:r>
          </a:p>
          <a:p>
            <a:pPr lvl="1"/>
            <a:r>
              <a:t>React Native : compilation et génération de code Natif iOS/Android </a:t>
            </a:r>
          </a:p>
          <a:p>
            <a:pPr lvl="1"/>
            <a:r>
              <a:t>Quasar : plus récent, pour vue, plus haut niveau (pwa, ou natif via cordova ou capacitor…)</a:t>
            </a:r>
          </a:p>
        </p:txBody>
      </p:sp>
      <p:sp>
        <p:nvSpPr>
          <p:cNvPr id="3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apac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Capacitor</a:t>
            </a:r>
          </a:p>
        </p:txBody>
      </p:sp>
      <p:sp>
        <p:nvSpPr>
          <p:cNvPr id="344" name="Version “moderne” de Cordova par les personnes d’Ionic (moins de legac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Version “moderne” de Cordova par les personnes d’Ionic (moins de legacy)</a:t>
            </a:r>
          </a:p>
          <a:p>
            <a:pPr/>
            <a:r>
              <a:t>Centré sur iOS et Android</a:t>
            </a:r>
          </a:p>
          <a:p>
            <a:pPr/>
            <a:r>
              <a:t>Délègue la configuration et une partie du build aux plateformes (plutôt que d’abstraire) :</a:t>
            </a:r>
          </a:p>
          <a:p>
            <a:pPr lvl="1"/>
            <a:r>
              <a:t>Permet un contrôle plus fin et transparent.</a:t>
            </a:r>
          </a:p>
          <a:p>
            <a:pPr lvl="1"/>
            <a:r>
              <a:t>Intégration de code natif plus facile</a:t>
            </a:r>
          </a:p>
          <a:p>
            <a:pPr lvl="1"/>
            <a:r>
              <a:t>Meilleur support des pwa, peut cibler Electron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Les alternatives techniques  pour le développement mob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Les alternatives techniques </a:t>
            </a:r>
            <a:br/>
            <a:r>
              <a:t>pour le développement mobile</a:t>
            </a:r>
          </a:p>
        </p:txBody>
      </p:sp>
      <p:sp>
        <p:nvSpPr>
          <p:cNvPr id="348" name="Reponsive We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Reponsive Web</a:t>
            </a:r>
          </a:p>
          <a:p>
            <a:pPr lvl="2"/>
            <a:r>
              <a:t>Progressive apps + responsive + device APIs</a:t>
            </a:r>
          </a:p>
          <a:p>
            <a:pPr lvl="1"/>
            <a:r>
              <a:t>Natif mobile</a:t>
            </a:r>
          </a:p>
          <a:p>
            <a:pPr lvl="2"/>
            <a:r>
              <a:t>iOS, Android, Tizen…</a:t>
            </a:r>
          </a:p>
          <a:p>
            <a:pPr lvl="1"/>
            <a:r>
              <a:t>Cross-platform mobile</a:t>
            </a:r>
          </a:p>
          <a:p>
            <a:pPr lvl="2"/>
            <a:r>
              <a:t>Flutter (Dart), </a:t>
            </a:r>
          </a:p>
          <a:p>
            <a:pPr lvl="2"/>
            <a:r>
              <a:t>Xamarin Studio (C#)</a:t>
            </a:r>
          </a:p>
          <a:p>
            <a:pPr lvl="2"/>
            <a:r>
              <a:t>Unity…</a:t>
            </a:r>
          </a:p>
          <a:p>
            <a:pPr lvl="1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Web embarqué </a:t>
            </a:r>
          </a:p>
          <a:p>
            <a:pPr lvl="2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Cordova</a:t>
            </a:r>
          </a:p>
          <a:p>
            <a:pPr lvl="2"/>
            <a:r>
              <a:t>Electron</a:t>
            </a:r>
          </a:p>
          <a:p>
            <a:pPr lvl="2"/>
            <a:r>
              <a:t>Ionic (Angular + les autres), React Native, Quasar (Vue)</a:t>
            </a:r>
          </a:p>
          <a:p>
            <a:pPr lvl="2"/>
            <a:r>
              <a:t>Capacitor </a:t>
            </a:r>
          </a:p>
        </p:txBody>
      </p:sp>
      <p:sp>
        <p:nvSpPr>
          <p:cNvPr id="3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es alternatives techniques  pour le développement mob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Les alternatives techniques </a:t>
            </a:r>
            <a:br/>
            <a:r>
              <a:t>pour le développement mobile</a:t>
            </a:r>
          </a:p>
        </p:txBody>
      </p:sp>
      <p:sp>
        <p:nvSpPr>
          <p:cNvPr id="221" name="HTML 5…"/>
          <p:cNvSpPr txBox="1"/>
          <p:nvPr>
            <p:ph type="body" idx="1"/>
          </p:nvPr>
        </p:nvSpPr>
        <p:spPr>
          <a:xfrm>
            <a:off x="571500" y="2324100"/>
            <a:ext cx="11861800" cy="7048472"/>
          </a:xfrm>
          <a:prstGeom prst="rect">
            <a:avLst/>
          </a:prstGeom>
        </p:spPr>
        <p:txBody>
          <a:bodyPr/>
          <a:lstStyle/>
          <a:p>
            <a:pPr lvl="1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HTML 5</a:t>
            </a:r>
          </a:p>
          <a:p>
            <a:pPr lvl="2"/>
            <a:r>
              <a:t>Progressive apps + responsive + device APIs</a:t>
            </a:r>
          </a:p>
          <a:p>
            <a:pPr lvl="1"/>
            <a:r>
              <a:t>Natif mobile</a:t>
            </a:r>
          </a:p>
          <a:p>
            <a:pPr lvl="2"/>
            <a:r>
              <a:t>iOS, Android, Windows 10 Mobile, Tizen, Sailfish OS…</a:t>
            </a:r>
          </a:p>
          <a:p>
            <a:pPr lvl="1"/>
            <a:r>
              <a:t>Cross-platform mobile</a:t>
            </a:r>
          </a:p>
          <a:p>
            <a:pPr lvl="2"/>
            <a:r>
              <a:t>Flutter (Dart)</a:t>
            </a:r>
          </a:p>
          <a:p>
            <a:pPr lvl="2"/>
            <a:r>
              <a:t>Xamarin Studio (C#)</a:t>
            </a:r>
          </a:p>
          <a:p>
            <a:pPr lvl="2"/>
            <a:r>
              <a:t>Unity…</a:t>
            </a:r>
          </a:p>
          <a:p>
            <a:pPr lvl="1"/>
            <a:r>
              <a:t>Web embarqué </a:t>
            </a:r>
          </a:p>
          <a:p>
            <a:pPr lvl="2"/>
            <a:r>
              <a:t>Cordova</a:t>
            </a:r>
          </a:p>
          <a:p>
            <a:pPr lvl="2"/>
            <a:r>
              <a:t>Electron</a:t>
            </a:r>
          </a:p>
          <a:p>
            <a:pPr lvl="2"/>
            <a:r>
              <a:t>Ionic (Angular + les autres), React Native, Quasar (Vue)</a:t>
            </a:r>
          </a:p>
          <a:p>
            <a:pPr lvl="2"/>
            <a:r>
              <a:t>Capacitor</a:t>
            </a:r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Elec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Electron</a:t>
            </a:r>
          </a:p>
        </p:txBody>
      </p:sp>
      <p:sp>
        <p:nvSpPr>
          <p:cNvPr id="352" name="Webview pour Deskt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Webview pour Desktop</a:t>
            </a:r>
          </a:p>
          <a:p>
            <a:pPr lvl="1"/>
            <a:r>
              <a:t>Accès aux fonctionnalités natives</a:t>
            </a:r>
          </a:p>
          <a:p>
            <a:pPr lvl="1"/>
            <a:r>
              <a:t>Applications basées dessus : </a:t>
            </a:r>
          </a:p>
          <a:p>
            <a:pPr lvl="2" marL="1079500" indent="-190500"/>
            <a:r>
              <a:t>Visual Studio Code</a:t>
            </a:r>
          </a:p>
          <a:p>
            <a:pPr lvl="2" marL="1079500" indent="-190500"/>
            <a:r>
              <a:t>WhatsApp</a:t>
            </a:r>
          </a:p>
          <a:p>
            <a:pPr lvl="2" marL="1079500" indent="-190500"/>
            <a:r>
              <a:t>Twitch</a:t>
            </a:r>
          </a:p>
          <a:p>
            <a:pPr lvl="2" marL="1079500" indent="-190500"/>
            <a:r>
              <a:t>Slack</a:t>
            </a:r>
          </a:p>
          <a:p>
            <a:pPr lvl="2" marL="1079500" indent="-190500"/>
            <a:r>
              <a:t>…</a:t>
            </a:r>
          </a:p>
          <a:p>
            <a:pPr lvl="1"/>
          </a:p>
        </p:txBody>
      </p:sp>
      <p:sp>
        <p:nvSpPr>
          <p:cNvPr id="3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4" name="Screenshot 2022-05-28 at 17.20.32.png" descr="Screenshot 2022-05-28 at 17.20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5222" y="361950"/>
            <a:ext cx="4305301" cy="902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F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Elec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Electron</a:t>
            </a:r>
          </a:p>
        </p:txBody>
      </p:sp>
      <p:sp>
        <p:nvSpPr>
          <p:cNvPr id="35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9" name="Screenshot 2022-05-21 at 16.24.10.png" descr="Screenshot 2022-05-21 at 16.24.10.png"/>
          <p:cNvPicPr>
            <a:picLocks noChangeAspect="1"/>
          </p:cNvPicPr>
          <p:nvPr/>
        </p:nvPicPr>
        <p:blipFill>
          <a:blip r:embed="rId2">
            <a:extLst/>
          </a:blip>
          <a:srcRect l="630" t="0" r="10988" b="0"/>
          <a:stretch>
            <a:fillRect/>
          </a:stretch>
        </p:blipFill>
        <p:spPr>
          <a:xfrm>
            <a:off x="565830" y="2677396"/>
            <a:ext cx="11873102" cy="5859347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https://speakerdeck.com/christianliebel/pwa-twa-capacitor-electron-which-one-should-i-choose"/>
          <p:cNvSpPr txBox="1"/>
          <p:nvPr/>
        </p:nvSpPr>
        <p:spPr>
          <a:xfrm>
            <a:off x="4906644" y="1300684"/>
            <a:ext cx="7510603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https://speakerdeck.com/christianliebel/pwa-twa-capacitor-electron-which-one-should-i-choose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Electron avantages/inconvéni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Electron avantages/inconvénients</a:t>
            </a:r>
          </a:p>
        </p:txBody>
      </p:sp>
      <p:sp>
        <p:nvSpPr>
          <p:cNvPr id="363" name="Avanta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 anchor="t"/>
          <a:lstStyle/>
          <a:p>
            <a:pPr/>
            <a:r>
              <a:t>Avantages</a:t>
            </a:r>
          </a:p>
          <a:p>
            <a:pPr lvl="1"/>
            <a:r>
              <a:t>Nombreuses cibles + Stores </a:t>
            </a:r>
            <a:r>
              <a:rPr sz="2400"/>
              <a:t>(MacOS, MS, SnapCraft)</a:t>
            </a:r>
          </a:p>
          <a:p>
            <a:pPr lvl="1"/>
            <a:r>
              <a:t>API natives</a:t>
            </a:r>
          </a:p>
          <a:p>
            <a:pPr lvl="1"/>
            <a:r>
              <a:t>Environnement contrôlé </a:t>
            </a:r>
            <a:r>
              <a:rPr sz="2400"/>
              <a:t>(Chromium + Node.js)</a:t>
            </a:r>
          </a:p>
          <a:p>
            <a:pPr/>
            <a:r>
              <a:t>Inconvénients</a:t>
            </a:r>
          </a:p>
          <a:p>
            <a:pPr lvl="1"/>
            <a:r>
              <a:t>App Hello World : ~100 MB</a:t>
            </a:r>
          </a:p>
          <a:p>
            <a:pPr lvl="1"/>
            <a:r>
              <a:t>Consomme bcp de RAM </a:t>
            </a:r>
            <a:br/>
            <a:r>
              <a:rPr sz="2400"/>
              <a:t>(multiplié pour chaque appli)</a:t>
            </a:r>
          </a:p>
          <a:p>
            <a:pPr lvl="1"/>
            <a:r>
              <a:t>Vieux Node et Chromium</a:t>
            </a:r>
            <a:br/>
            <a:r>
              <a:rPr sz="2400"/>
              <a:t>(enjeux de sécurité)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Web appl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 applications</a:t>
            </a:r>
          </a:p>
        </p:txBody>
      </p:sp>
      <p:sp>
        <p:nvSpPr>
          <p:cNvPr id="227" name="Initiative du W3C, menée par le WebApp W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772746" indent="-328246"/>
            <a:r>
              <a:t>Initiative du W3C, menée par le WebApp WG</a:t>
            </a:r>
          </a:p>
          <a:p>
            <a:pPr lvl="1" marL="772746" indent="-328246"/>
            <a:r>
              <a:t>Différentes spécifications visant à standardiser la notion d’application Web</a:t>
            </a:r>
          </a:p>
          <a:p>
            <a:pPr lvl="2" marL="1135184" indent="-246184"/>
            <a:r>
              <a:t>Web IDL (spécification interface pour bindings natifs = vers code C++)</a:t>
            </a:r>
          </a:p>
          <a:p>
            <a:pPr lvl="2" marL="1135184" indent="-246184"/>
            <a:r>
              <a:t>Web Components</a:t>
            </a:r>
          </a:p>
          <a:p>
            <a:pPr lvl="2" marL="1135184" indent="-246184"/>
            <a:r>
              <a:t>Widgets (interfaces &amp; packages) </a:t>
            </a:r>
          </a:p>
          <a:p>
            <a:pPr lvl="2" marL="1135184" indent="-246184"/>
            <a:r>
              <a:t>DOM (Level 4, Events, shadow…)</a:t>
            </a:r>
          </a:p>
          <a:p>
            <a:pPr lvl="2" marL="1135184" indent="-246184"/>
            <a:r>
              <a:t>Service Workers</a:t>
            </a:r>
          </a:p>
          <a:p>
            <a:pPr lvl="2" marL="1135184" indent="-246184"/>
            <a:r>
              <a:t>Device API</a:t>
            </a:r>
          </a:p>
          <a:p>
            <a:pPr lvl="2" marL="1135184" indent="-246184"/>
            <a:r>
              <a:t>Offline</a:t>
            </a:r>
          </a:p>
          <a:p>
            <a:pPr lvl="2" marL="1135184" indent="-246184"/>
            <a:r>
              <a:t>…</a:t>
            </a:r>
          </a:p>
          <a:p>
            <a:pPr lvl="1" marL="772746" indent="-328246"/>
            <a:r>
              <a:t>Spécifications / implémentations en cours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9" name="Text"/>
          <p:cNvSpPr txBox="1"/>
          <p:nvPr/>
        </p:nvSpPr>
        <p:spPr>
          <a:xfrm>
            <a:off x="6426200" y="4737100"/>
            <a:ext cx="1524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0" defTabSz="457200">
              <a:defRPr sz="1200">
                <a:uFillTx/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PI existan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API existantes</a:t>
            </a:r>
          </a:p>
        </p:txBody>
      </p:sp>
      <p:sp>
        <p:nvSpPr>
          <p:cNvPr id="23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Text"/>
          <p:cNvSpPr txBox="1"/>
          <p:nvPr/>
        </p:nvSpPr>
        <p:spPr>
          <a:xfrm>
            <a:off x="6426200" y="4737100"/>
            <a:ext cx="1524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0" defTabSz="457200">
              <a:defRPr sz="1200">
                <a:uFillTx/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48" t="7007" r="348" b="5262"/>
          <a:stretch>
            <a:fillRect/>
          </a:stretch>
        </p:blipFill>
        <p:spPr>
          <a:xfrm>
            <a:off x="38099" y="2108612"/>
            <a:ext cx="12928693" cy="7138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rojet Fug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Projet Fugu</a:t>
            </a:r>
          </a:p>
        </p:txBody>
      </p:sp>
      <p:sp>
        <p:nvSpPr>
          <p:cNvPr id="23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5625" r="0" b="5625"/>
          <a:stretch>
            <a:fillRect/>
          </a:stretch>
        </p:blipFill>
        <p:spPr>
          <a:xfrm>
            <a:off x="0" y="2000250"/>
            <a:ext cx="13004801" cy="721346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https://fugu-tracker.web.app"/>
          <p:cNvSpPr txBox="1"/>
          <p:nvPr/>
        </p:nvSpPr>
        <p:spPr>
          <a:xfrm>
            <a:off x="10057410" y="1300684"/>
            <a:ext cx="2356892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https://fugu-tracker.web.app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ogressive Web Ap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Progressive Web Apps</a:t>
            </a:r>
          </a:p>
        </p:txBody>
      </p:sp>
      <p:sp>
        <p:nvSpPr>
          <p:cNvPr id="244" name="Permettre d’offrir une expérience d’applications natives"/>
          <p:cNvSpPr txBox="1"/>
          <p:nvPr>
            <p:ph type="body" sz="half" idx="1"/>
          </p:nvPr>
        </p:nvSpPr>
        <p:spPr>
          <a:xfrm>
            <a:off x="571500" y="2324100"/>
            <a:ext cx="3989990" cy="6565900"/>
          </a:xfrm>
          <a:prstGeom prst="rect">
            <a:avLst/>
          </a:prstGeom>
        </p:spPr>
        <p:txBody>
          <a:bodyPr/>
          <a:lstStyle/>
          <a:p>
            <a:pPr lvl="1" marL="0" indent="444500">
              <a:buSzTx/>
              <a:buNone/>
            </a:pPr>
            <a:r>
              <a:t>Permettre d’offrir une expérience d’applications natives 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645" y="2209926"/>
            <a:ext cx="8890001" cy="593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es princi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principes</a:t>
            </a:r>
          </a:p>
        </p:txBody>
      </p:sp>
      <p:sp>
        <p:nvSpPr>
          <p:cNvPr id="249" name="Progressif - Pour n’importe quel utilisateur indépendamment du navigateur : on améliore progressiveme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Progressif</a:t>
            </a:r>
            <a:r>
              <a:t> - Pour n’importe quel utilisateur indépendamment du navigateur : on améliore progressivement.</a:t>
            </a:r>
          </a:p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Responsif</a:t>
            </a:r>
            <a:r>
              <a:t> - S’adapte au dispositif.</a:t>
            </a:r>
          </a:p>
          <a:p>
            <a:pPr lvl="1"/>
            <a:r>
              <a:t>Indépendant de la connectivité -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Fonctionne hors-ligne</a:t>
            </a:r>
            <a:r>
              <a:t> ou en mauvaises conditions grace aux services-workers</a:t>
            </a:r>
          </a:p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App-like</a:t>
            </a:r>
            <a:r>
              <a:t> - Impression d’utiliser une application, avec un modèle d'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app shell</a:t>
            </a:r>
            <a:r>
              <a:t> qui séparer les fonctionnalisés de l’application du contenu.</a:t>
            </a:r>
          </a:p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À jour</a:t>
            </a:r>
            <a:r>
              <a:t> - Toujours à jour grace au processus d’update des service worker.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es princi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principes</a:t>
            </a:r>
          </a:p>
        </p:txBody>
      </p:sp>
      <p:sp>
        <p:nvSpPr>
          <p:cNvPr id="253" name="Sûr - Servi en HTTP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Sûr</a:t>
            </a:r>
            <a:r>
              <a:t> - Servi en HTTPS.</a:t>
            </a:r>
          </a:p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Découvrable</a:t>
            </a:r>
            <a:r>
              <a:t> - comme une “app” grace au manifest (standard du W3C) et le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registration scope </a:t>
            </a:r>
            <a:r>
              <a:t>des service worker qui permettent aux moteurs de recherche de les trouver.</a:t>
            </a:r>
          </a:p>
          <a:p>
            <a:pPr lvl="1"/>
            <a:r>
              <a:t>(ré-)Engageant- Facilite sur le retour sur l’application via les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notifications push</a:t>
            </a:r>
            <a:r>
              <a:t>.</a:t>
            </a:r>
          </a:p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Installable</a:t>
            </a:r>
            <a:r>
              <a:t> - S’installe facilement sur le “home screen” des utilisateurs mobiles</a:t>
            </a:r>
          </a:p>
          <a:p>
            <a:pPr lvl="1"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Liable</a:t>
            </a:r>
            <a:r>
              <a:t> - Permet de facilement partager une URL.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12214656" y="9398000"/>
            <a:ext cx="213158" cy="3123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