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57799" indent="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1pPr>
    <a:lvl2pPr marL="0" marR="57799" indent="2286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2pPr>
    <a:lvl3pPr marL="0" marR="57799" indent="4572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3pPr>
    <a:lvl4pPr marL="0" marR="57799" indent="6858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4pPr>
    <a:lvl5pPr marL="0" marR="57799" indent="9144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5pPr>
    <a:lvl6pPr marL="0" marR="57799" indent="11430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6pPr>
    <a:lvl7pPr marL="0" marR="57799" indent="13716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7pPr>
    <a:lvl8pPr marL="0" marR="57799" indent="16002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8pPr>
    <a:lvl9pPr marL="0" marR="57799" indent="182880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s://www.docdoku.com/blog/2015/02/17/architecturer-ses-applications-js-pattern-mvvm/"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Users expect millisecond response times and 100% uptime. </a:t>
            </a:r>
          </a:p>
          <a:p>
            <a:pPr/>
          </a:p>
          <a:p>
            <a:pPr/>
            <a:r>
              <a:t>Data is measured in Petabytes.</a:t>
            </a:r>
          </a:p>
          <a:p>
            <a:pPr/>
          </a:p>
          <a:p>
            <a:pPr/>
            <a:r>
              <a:t>The goal of Rx is to coordinate and orchestrate event-based and asynchronous computations such as low-latency sensor streams.</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Resilient: The system stays responsive in the face of failure. This applies not only to highly-available, mission critical systems — any system that is not resilient will be unresponsive after a failure. Resilience is achieved by replication, containment, isolation and delegation. Failures are contained within each component, isolating components from each other and thereby ensuring that parts of the system can fail and recover without compromising the system as a whole. Recovery of each component is delegated to another (external) component and high-availability is ensured by replication where necessary. The client of a component is not burdened with handling its failures.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Elastic: The system stays responsive under varying workload. Reactive Systems can react to changes in the input rate by increasing or decreasing the resources allocated to service these inputs. This implies designs that have no contention points or central bottlenecks, resulting in the ability to shard or replicate components and distribute inputs among them. Reactive Systems support predictive, as well as Reactive, scaling algorithms by providing relevant live performance measures. They achieve elasticity in a cost-effective way on commodity hardware and software platforms.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Message Driven: Reactive Systems rely on asynchronous message-passing to establish a boundary between components that ensures loose coupling, isolation and location transparency. This boundary also provides the means to delegate failures as messages. Employing explicit message-passing enables load management, elasticity, and flow control by shaping and monitoring the message queues in the system and applying back-pressure when necessary. Location transparent messaging as a means of communication makes it possible for the management of failure to work with the same constructs and semantics across a cluster or within a single host. Non-blocking communication allows recipients to only consume resources while active, leading to less system overhead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Twitter and social media status updates, SMS messages, GPS coordinates, mouse moves and other UI events, Web sockets, and high-latency calls to Web services using standard object-oriented programming languages such as Java, C#, or Visual Basic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rPr u="sng">
                <a:hlinkClick r:id="rId3" invalidUrl="" action="" tgtFrame="" tooltip="" history="1" highlightClick="0" endSnd="0"/>
              </a:rPr>
              <a:t>https://www.docdoku.com/blog/2015/02/17/architecturer-ses-applications-js-pattern-mvvm/</a:t>
            </a: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Chaque instance de composant a son propre instance watcher </a:t>
            </a:r>
          </a:p>
          <a:p>
            <a:pPr/>
            <a:r>
              <a:t>Quand le setter d’une dependance est déclenché </a:t>
            </a:r>
          </a:p>
          <a:p>
            <a:pPr/>
            <a:r>
              <a:t>Un envoi de notiﬁcation vers le watcher est fait </a:t>
            </a:r>
          </a:p>
          <a:p>
            <a:pPr/>
            <a:r>
              <a:t>Appel de re-render component </a:t>
            </a:r>
          </a:p>
          <a:p>
            <a:pPr/>
            <a:r>
              <a:t>Mise à jour du virtual DOM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Quelque soit l’archi MVC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même principe du côté de React avec l’architecture Flux implémentée dans Redux, ou du côté de l’architecture de Elm.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r>
              <a:t>https://codesandbox.io/s/github/blacksonic/todomvc-vue-composition-api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t>Asynchrone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Responsive: The system responds in a timely manner if at all possible. Responsiveness is the cornerstone of usability and utility, but more than that, responsiveness means that problems may be detected quickly and dealt with effectively. Responsive systems focus on providing rapid and consistent response times, establishing reliable upper bounds so they deliver a consistent quality of service. This consistent behaviour in turn simplifies error handling, builds end user confidence, and encourages further interaction.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647700" y="4749800"/>
            <a:ext cx="11709421" cy="127"/>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4" name="Aurélien Tabard - Université Claude Bernard Lyon 1"/>
          <p:cNvSpPr txBox="1"/>
          <p:nvPr/>
        </p:nvSpPr>
        <p:spPr>
          <a:xfrm>
            <a:off x="570715" y="9398717"/>
            <a:ext cx="4394201" cy="312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Aurélien Tabard - Université Claude Bernard Lyon 1</a:t>
            </a:r>
          </a:p>
        </p:txBody>
      </p:sp>
      <p:sp>
        <p:nvSpPr>
          <p:cNvPr id="15" name="Title Text"/>
          <p:cNvSpPr txBox="1"/>
          <p:nvPr>
            <p:ph type="title"/>
          </p:nvPr>
        </p:nvSpPr>
        <p:spPr>
          <a:xfrm>
            <a:off x="571500" y="1320800"/>
            <a:ext cx="11861800" cy="3175000"/>
          </a:xfrm>
          <a:prstGeom prst="rect">
            <a:avLst/>
          </a:prstGeom>
        </p:spPr>
        <p:txBody>
          <a:bodyPr/>
          <a:lstStyle>
            <a:lvl1pPr>
              <a:defRPr sz="4200"/>
            </a:lvl1pPr>
          </a:lstStyle>
          <a:p>
            <a:pPr/>
            <a:r>
              <a:t>Title Text</a:t>
            </a:r>
          </a:p>
        </p:txBody>
      </p:sp>
      <p:sp>
        <p:nvSpPr>
          <p:cNvPr id="16" name="Body Level One…"/>
          <p:cNvSpPr txBox="1"/>
          <p:nvPr>
            <p:ph type="body" sz="half" idx="1"/>
          </p:nvPr>
        </p:nvSpPr>
        <p:spPr>
          <a:xfrm>
            <a:off x="571500" y="5016500"/>
            <a:ext cx="11861800" cy="3175000"/>
          </a:xfrm>
          <a:prstGeom prst="rect">
            <a:avLst/>
          </a:prstGeom>
        </p:spPr>
        <p:txBody>
          <a:bodyPr lIns="50800" tIns="50800" rIns="50800" bIns="50800" anchor="t"/>
          <a:lstStyle>
            <a:lvl1pPr>
              <a:spcBef>
                <a:spcPts val="600"/>
              </a:spcBef>
              <a:defRPr sz="2400"/>
            </a:lvl1pPr>
            <a:lvl2pPr marL="635000" indent="-190500">
              <a:spcBef>
                <a:spcPts val="600"/>
              </a:spcBef>
              <a:buChar char=".:"/>
              <a:defRPr sz="2400"/>
            </a:lvl2pPr>
            <a:lvl3pPr>
              <a:buChar char=".:"/>
            </a:lvl3pPr>
            <a:lvl4pPr>
              <a:buChar char=".:"/>
            </a:lvl4pPr>
            <a:lvl5pPr>
              <a:buChar char=".:"/>
            </a:lvl5pPr>
          </a:lstStyle>
          <a:p>
            <a:pPr/>
            <a:r>
              <a:t>Body Level One</a:t>
            </a:r>
          </a:p>
          <a:p>
            <a:pPr lvl="1"/>
            <a:r>
              <a:t>Body Level Two</a:t>
            </a:r>
          </a:p>
          <a:p>
            <a:pPr lvl="2"/>
            <a:r>
              <a:t>Body Level Three</a:t>
            </a:r>
          </a:p>
          <a:p>
            <a:pPr lvl="3"/>
            <a:r>
              <a:t>Body Level Four</a:t>
            </a:r>
          </a:p>
          <a:p>
            <a:pPr lvl="4"/>
            <a:r>
              <a:t>Body Level Five</a:t>
            </a:r>
          </a:p>
        </p:txBody>
      </p:sp>
      <p:sp>
        <p:nvSpPr>
          <p:cNvPr id="17" name="Slide Number"/>
          <p:cNvSpPr txBox="1"/>
          <p:nvPr>
            <p:ph type="sldNum" sz="quarter" idx="2"/>
          </p:nvPr>
        </p:nvSpPr>
        <p:spPr>
          <a:xfrm>
            <a:off x="12122070" y="9398717"/>
            <a:ext cx="312015" cy="312343"/>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2 Up Portrait &amp; Landscape">
    <p:spTree>
      <p:nvGrpSpPr>
        <p:cNvPr id="1" name=""/>
        <p:cNvGrpSpPr/>
        <p:nvPr/>
      </p:nvGrpSpPr>
      <p:grpSpPr>
        <a:xfrm>
          <a:off x="0" y="0"/>
          <a:ext cx="0" cy="0"/>
          <a:chOff x="0" y="0"/>
          <a:chExt cx="0" cy="0"/>
        </a:xfrm>
      </p:grpSpPr>
      <p:sp>
        <p:nvSpPr>
          <p:cNvPr id="110" name="Line"/>
          <p:cNvSpPr/>
          <p:nvPr/>
        </p:nvSpPr>
        <p:spPr>
          <a:xfrm flipH="1">
            <a:off x="4432299" y="1778000"/>
            <a:ext cx="1" cy="5054600"/>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11"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12" name="Image"/>
          <p:cNvSpPr/>
          <p:nvPr>
            <p:ph type="pic" sz="half" idx="21"/>
          </p:nvPr>
        </p:nvSpPr>
        <p:spPr>
          <a:xfrm>
            <a:off x="-414201" y="1647535"/>
            <a:ext cx="7354056" cy="5363642"/>
          </a:xfrm>
          <a:prstGeom prst="rect">
            <a:avLst/>
          </a:prstGeom>
        </p:spPr>
        <p:txBody>
          <a:bodyPr lIns="91439" tIns="45719" rIns="91439" bIns="45719" anchor="t"/>
          <a:lstStyle/>
          <a:p>
            <a:pPr/>
          </a:p>
        </p:txBody>
      </p:sp>
      <p:sp>
        <p:nvSpPr>
          <p:cNvPr id="113" name="Image"/>
          <p:cNvSpPr/>
          <p:nvPr>
            <p:ph type="pic" idx="22"/>
          </p:nvPr>
        </p:nvSpPr>
        <p:spPr>
          <a:xfrm>
            <a:off x="3792931" y="1077019"/>
            <a:ext cx="9012626" cy="6018865"/>
          </a:xfrm>
          <a:prstGeom prst="rect">
            <a:avLst/>
          </a:prstGeom>
        </p:spPr>
        <p:txBody>
          <a:bodyPr lIns="91439" tIns="45719" rIns="91439" bIns="45719" anchor="t"/>
          <a:lstStyle/>
          <a:p>
            <a:pPr/>
          </a:p>
        </p:txBody>
      </p:sp>
      <p:sp>
        <p:nvSpPr>
          <p:cNvPr id="114" name="Body Level One…"/>
          <p:cNvSpPr txBox="1"/>
          <p:nvPr>
            <p:ph type="body" sz="quarter" idx="1"/>
          </p:nvPr>
        </p:nvSpPr>
        <p:spPr>
          <a:xfrm>
            <a:off x="520700" y="7404100"/>
            <a:ext cx="8331200" cy="1816100"/>
          </a:xfrm>
          <a:prstGeom prst="rect">
            <a:avLst/>
          </a:prstGeom>
        </p:spPr>
        <p:txBody>
          <a:bodyPr lIns="50800" tIns="50800" rIns="50800" bIns="50800" anchor="t"/>
          <a:lstStyle>
            <a:lvl1pPr>
              <a:spcBef>
                <a:spcPts val="600"/>
              </a:spcBef>
              <a:defRPr sz="2000">
                <a:solidFill>
                  <a:srgbClr val="868686"/>
                </a:solidFill>
              </a:defRPr>
            </a:lvl1pPr>
            <a:lvl2pPr marL="603250" indent="-158750">
              <a:spcBef>
                <a:spcPts val="600"/>
              </a:spcBef>
              <a:buChar char=".:"/>
              <a:defRPr sz="2000">
                <a:solidFill>
                  <a:srgbClr val="868686"/>
                </a:solidFill>
              </a:defRPr>
            </a:lvl2pPr>
            <a:lvl3pPr marL="1100666" indent="-211666">
              <a:buChar char=".:"/>
              <a:defRPr sz="2000">
                <a:solidFill>
                  <a:srgbClr val="868686"/>
                </a:solidFill>
              </a:defRPr>
            </a:lvl3pPr>
            <a:lvl4pPr marL="1545166" indent="-211666">
              <a:buChar char=".:"/>
              <a:defRPr sz="2000">
                <a:solidFill>
                  <a:srgbClr val="868686"/>
                </a:solidFill>
              </a:defRPr>
            </a:lvl4pPr>
            <a:lvl5pPr marL="1989666" indent="-211666">
              <a:buChar char=".:"/>
              <a:defRPr sz="20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15"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2 Up Portrait">
    <p:spTree>
      <p:nvGrpSpPr>
        <p:cNvPr id="1" name=""/>
        <p:cNvGrpSpPr/>
        <p:nvPr/>
      </p:nvGrpSpPr>
      <p:grpSpPr>
        <a:xfrm>
          <a:off x="0" y="0"/>
          <a:ext cx="0" cy="0"/>
          <a:chOff x="0" y="0"/>
          <a:chExt cx="0" cy="0"/>
        </a:xfrm>
      </p:grpSpPr>
      <p:sp>
        <p:nvSpPr>
          <p:cNvPr id="122" name="Line"/>
          <p:cNvSpPr/>
          <p:nvPr/>
        </p:nvSpPr>
        <p:spPr>
          <a:xfrm flipH="1">
            <a:off x="6489699" y="508000"/>
            <a:ext cx="1" cy="8013731"/>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23"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24" name="Image"/>
          <p:cNvSpPr/>
          <p:nvPr>
            <p:ph type="pic" idx="21"/>
          </p:nvPr>
        </p:nvSpPr>
        <p:spPr>
          <a:xfrm>
            <a:off x="-800100" y="509193"/>
            <a:ext cx="11039774" cy="8051801"/>
          </a:xfrm>
          <a:prstGeom prst="rect">
            <a:avLst/>
          </a:prstGeom>
        </p:spPr>
        <p:txBody>
          <a:bodyPr lIns="91439" tIns="45719" rIns="91439" bIns="45719" anchor="t"/>
          <a:lstStyle/>
          <a:p>
            <a:pPr/>
          </a:p>
        </p:txBody>
      </p:sp>
      <p:sp>
        <p:nvSpPr>
          <p:cNvPr id="125" name="Image"/>
          <p:cNvSpPr/>
          <p:nvPr>
            <p:ph type="pic" idx="22"/>
          </p:nvPr>
        </p:nvSpPr>
        <p:spPr>
          <a:xfrm>
            <a:off x="6615466" y="-234950"/>
            <a:ext cx="5998935" cy="8928100"/>
          </a:xfrm>
          <a:prstGeom prst="rect">
            <a:avLst/>
          </a:prstGeom>
        </p:spPr>
        <p:txBody>
          <a:bodyPr lIns="91439" tIns="45719" rIns="91439" bIns="45719" anchor="t"/>
          <a:lstStyle/>
          <a:p>
            <a:pPr/>
          </a:p>
        </p:txBody>
      </p:sp>
      <p:sp>
        <p:nvSpPr>
          <p:cNvPr id="126" name="Body Level One…"/>
          <p:cNvSpPr txBox="1"/>
          <p:nvPr>
            <p:ph type="body" sz="quarter" idx="1"/>
          </p:nvPr>
        </p:nvSpPr>
        <p:spPr>
          <a:xfrm>
            <a:off x="431800" y="8813800"/>
            <a:ext cx="8255000" cy="812800"/>
          </a:xfrm>
          <a:prstGeom prst="rect">
            <a:avLst/>
          </a:prstGeom>
        </p:spPr>
        <p:txBody>
          <a:bodyPr lIns="50800" tIns="50800" rIns="50800" bIns="50800" anchor="t"/>
          <a:lstStyle>
            <a:lvl1pPr>
              <a:spcBef>
                <a:spcPts val="600"/>
              </a:spcBef>
              <a:defRPr sz="2000">
                <a:solidFill>
                  <a:srgbClr val="868686"/>
                </a:solidFill>
              </a:defRPr>
            </a:lvl1pPr>
            <a:lvl2pPr marL="603250" indent="-158750">
              <a:spcBef>
                <a:spcPts val="600"/>
              </a:spcBef>
              <a:buChar char=".:"/>
              <a:defRPr sz="2000">
                <a:solidFill>
                  <a:srgbClr val="868686"/>
                </a:solidFill>
              </a:defRPr>
            </a:lvl2pPr>
            <a:lvl3pPr marL="1100666" indent="-211666">
              <a:buChar char=".:"/>
              <a:defRPr sz="2000">
                <a:solidFill>
                  <a:srgbClr val="868686"/>
                </a:solidFill>
              </a:defRPr>
            </a:lvl3pPr>
            <a:lvl4pPr marL="1545166" indent="-211666">
              <a:buChar char=".:"/>
              <a:defRPr sz="2000">
                <a:solidFill>
                  <a:srgbClr val="868686"/>
                </a:solidFill>
              </a:defRPr>
            </a:lvl4pPr>
            <a:lvl5pPr marL="1989666" indent="-211666">
              <a:buChar char=".:"/>
              <a:defRPr sz="20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ortrait">
    <p:spTree>
      <p:nvGrpSpPr>
        <p:cNvPr id="1" name=""/>
        <p:cNvGrpSpPr/>
        <p:nvPr/>
      </p:nvGrpSpPr>
      <p:grpSpPr>
        <a:xfrm>
          <a:off x="0" y="0"/>
          <a:ext cx="0" cy="0"/>
          <a:chOff x="0" y="0"/>
          <a:chExt cx="0" cy="0"/>
        </a:xfrm>
      </p:grpSpPr>
      <p:sp>
        <p:nvSpPr>
          <p:cNvPr id="134" name="Line"/>
          <p:cNvSpPr/>
          <p:nvPr/>
        </p:nvSpPr>
        <p:spPr>
          <a:xfrm flipH="1">
            <a:off x="4444998" y="1777968"/>
            <a:ext cx="1" cy="5067381"/>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35" name="Line"/>
          <p:cNvSpPr/>
          <p:nvPr/>
        </p:nvSpPr>
        <p:spPr>
          <a:xfrm flipH="1">
            <a:off x="8547098" y="1777968"/>
            <a:ext cx="1" cy="5067381"/>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36"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37" name="Image"/>
          <p:cNvSpPr/>
          <p:nvPr>
            <p:ph type="pic" sz="half" idx="21"/>
          </p:nvPr>
        </p:nvSpPr>
        <p:spPr>
          <a:xfrm>
            <a:off x="-3403600" y="1612900"/>
            <a:ext cx="8082196" cy="5397500"/>
          </a:xfrm>
          <a:prstGeom prst="rect">
            <a:avLst/>
          </a:prstGeom>
        </p:spPr>
        <p:txBody>
          <a:bodyPr lIns="91439" tIns="45719" rIns="91439" bIns="45719" anchor="t"/>
          <a:lstStyle/>
          <a:p>
            <a:pPr/>
          </a:p>
        </p:txBody>
      </p:sp>
      <p:sp>
        <p:nvSpPr>
          <p:cNvPr id="138" name="Image"/>
          <p:cNvSpPr/>
          <p:nvPr>
            <p:ph type="pic" idx="22"/>
          </p:nvPr>
        </p:nvSpPr>
        <p:spPr>
          <a:xfrm>
            <a:off x="7009166" y="-1035050"/>
            <a:ext cx="5998935" cy="8928100"/>
          </a:xfrm>
          <a:prstGeom prst="rect">
            <a:avLst/>
          </a:prstGeom>
        </p:spPr>
        <p:txBody>
          <a:bodyPr lIns="91439" tIns="45719" rIns="91439" bIns="45719" anchor="t"/>
          <a:lstStyle/>
          <a:p>
            <a:pPr/>
          </a:p>
        </p:txBody>
      </p:sp>
      <p:sp>
        <p:nvSpPr>
          <p:cNvPr id="139" name="Image"/>
          <p:cNvSpPr/>
          <p:nvPr>
            <p:ph type="pic" sz="half" idx="23"/>
          </p:nvPr>
        </p:nvSpPr>
        <p:spPr>
          <a:xfrm>
            <a:off x="3201348" y="1263662"/>
            <a:ext cx="7806387" cy="5693546"/>
          </a:xfrm>
          <a:prstGeom prst="rect">
            <a:avLst/>
          </a:prstGeom>
        </p:spPr>
        <p:txBody>
          <a:bodyPr lIns="91439" tIns="45719" rIns="91439" bIns="45719" anchor="t"/>
          <a:lstStyle/>
          <a:p>
            <a:pPr/>
          </a:p>
        </p:txBody>
      </p:sp>
      <p:sp>
        <p:nvSpPr>
          <p:cNvPr id="140" name="Body Level One…"/>
          <p:cNvSpPr txBox="1"/>
          <p:nvPr>
            <p:ph type="body" sz="quarter" idx="1"/>
          </p:nvPr>
        </p:nvSpPr>
        <p:spPr>
          <a:xfrm>
            <a:off x="431800" y="8813800"/>
            <a:ext cx="8255000" cy="812800"/>
          </a:xfrm>
          <a:prstGeom prst="rect">
            <a:avLst/>
          </a:prstGeom>
        </p:spPr>
        <p:txBody>
          <a:bodyPr lIns="50800" tIns="50800" rIns="50800" bIns="50800" anchor="t"/>
          <a:lstStyle>
            <a:lvl1pPr>
              <a:spcBef>
                <a:spcPts val="600"/>
              </a:spcBef>
              <a:defRPr sz="2000">
                <a:solidFill>
                  <a:srgbClr val="868686"/>
                </a:solidFill>
              </a:defRPr>
            </a:lvl1pPr>
            <a:lvl2pPr marL="603250" indent="-158750">
              <a:spcBef>
                <a:spcPts val="600"/>
              </a:spcBef>
              <a:buChar char=".:"/>
              <a:defRPr sz="2000">
                <a:solidFill>
                  <a:srgbClr val="868686"/>
                </a:solidFill>
              </a:defRPr>
            </a:lvl2pPr>
            <a:lvl3pPr marL="1100666" indent="-211666">
              <a:buChar char=".:"/>
              <a:defRPr sz="2000">
                <a:solidFill>
                  <a:srgbClr val="868686"/>
                </a:solidFill>
              </a:defRPr>
            </a:lvl3pPr>
            <a:lvl4pPr marL="1545166" indent="-211666">
              <a:buChar char=".:"/>
              <a:defRPr sz="2000">
                <a:solidFill>
                  <a:srgbClr val="868686"/>
                </a:solidFill>
              </a:defRPr>
            </a:lvl4pPr>
            <a:lvl5pPr marL="1989666" indent="-211666">
              <a:buChar char=".:"/>
              <a:defRPr sz="20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41"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Big">
    <p:spTree>
      <p:nvGrpSpPr>
        <p:cNvPr id="1" name=""/>
        <p:cNvGrpSpPr/>
        <p:nvPr/>
      </p:nvGrpSpPr>
      <p:grpSpPr>
        <a:xfrm>
          <a:off x="0" y="0"/>
          <a:ext cx="0" cy="0"/>
          <a:chOff x="0" y="0"/>
          <a:chExt cx="0" cy="0"/>
        </a:xfrm>
      </p:grpSpPr>
      <p:sp>
        <p:nvSpPr>
          <p:cNvPr id="148"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49" name="Image"/>
          <p:cNvSpPr/>
          <p:nvPr>
            <p:ph type="pic" idx="21"/>
          </p:nvPr>
        </p:nvSpPr>
        <p:spPr>
          <a:xfrm>
            <a:off x="241300" y="305993"/>
            <a:ext cx="12522200" cy="9133001"/>
          </a:xfrm>
          <a:prstGeom prst="rect">
            <a:avLst/>
          </a:prstGeom>
        </p:spPr>
        <p:txBody>
          <a:bodyPr lIns="91439" tIns="45719" rIns="91439" bIns="45719" anchor="t"/>
          <a:lstStyle/>
          <a:p>
            <a:pPr/>
          </a:p>
        </p:txBody>
      </p:sp>
      <p:sp>
        <p:nvSpPr>
          <p:cNvPr id="150" name="Body Level One…"/>
          <p:cNvSpPr txBox="1"/>
          <p:nvPr>
            <p:ph type="body" sz="quarter" idx="1"/>
          </p:nvPr>
        </p:nvSpPr>
        <p:spPr>
          <a:xfrm>
            <a:off x="431800" y="8813800"/>
            <a:ext cx="8255000" cy="812800"/>
          </a:xfrm>
          <a:prstGeom prst="rect">
            <a:avLst/>
          </a:prstGeom>
        </p:spPr>
        <p:txBody>
          <a:bodyPr lIns="50800" tIns="50800" rIns="50800" bIns="50800" anchor="t"/>
          <a:lstStyle>
            <a:lvl1pPr>
              <a:spcBef>
                <a:spcPts val="600"/>
              </a:spcBef>
              <a:defRPr sz="2000">
                <a:solidFill>
                  <a:srgbClr val="868686"/>
                </a:solidFill>
              </a:defRPr>
            </a:lvl1pPr>
            <a:lvl2pPr marL="603250" indent="-158750">
              <a:spcBef>
                <a:spcPts val="600"/>
              </a:spcBef>
              <a:buChar char=".:"/>
              <a:defRPr sz="2000">
                <a:solidFill>
                  <a:srgbClr val="868686"/>
                </a:solidFill>
              </a:defRPr>
            </a:lvl2pPr>
            <a:lvl3pPr marL="1100666" indent="-211666">
              <a:buChar char=".:"/>
              <a:defRPr sz="2000">
                <a:solidFill>
                  <a:srgbClr val="868686"/>
                </a:solidFill>
              </a:defRPr>
            </a:lvl3pPr>
            <a:lvl4pPr marL="1545166" indent="-211666">
              <a:buChar char=".:"/>
              <a:defRPr sz="2000">
                <a:solidFill>
                  <a:srgbClr val="868686"/>
                </a:solidFill>
              </a:defRPr>
            </a:lvl4pPr>
            <a:lvl5pPr marL="1989666" indent="-211666">
              <a:buChar char=".:"/>
              <a:defRPr sz="20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58" name="Line"/>
          <p:cNvSpPr/>
          <p:nvPr/>
        </p:nvSpPr>
        <p:spPr>
          <a:xfrm flipH="1">
            <a:off x="6489698" y="520668"/>
            <a:ext cx="1" cy="7962963"/>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59" name="Line"/>
          <p:cNvSpPr/>
          <p:nvPr/>
        </p:nvSpPr>
        <p:spPr>
          <a:xfrm>
            <a:off x="6489696" y="4476750"/>
            <a:ext cx="5994408" cy="127"/>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60"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61" name="Image"/>
          <p:cNvSpPr/>
          <p:nvPr>
            <p:ph type="pic" idx="21"/>
          </p:nvPr>
        </p:nvSpPr>
        <p:spPr>
          <a:xfrm>
            <a:off x="506766" y="-234950"/>
            <a:ext cx="5998935" cy="8928100"/>
          </a:xfrm>
          <a:prstGeom prst="rect">
            <a:avLst/>
          </a:prstGeom>
        </p:spPr>
        <p:txBody>
          <a:bodyPr lIns="91439" tIns="45719" rIns="91439" bIns="45719" anchor="t"/>
          <a:lstStyle/>
          <a:p>
            <a:pPr/>
          </a:p>
        </p:txBody>
      </p:sp>
      <p:sp>
        <p:nvSpPr>
          <p:cNvPr id="162" name="Image"/>
          <p:cNvSpPr/>
          <p:nvPr>
            <p:ph type="pic" sz="quarter" idx="22"/>
          </p:nvPr>
        </p:nvSpPr>
        <p:spPr>
          <a:xfrm>
            <a:off x="6634195" y="431800"/>
            <a:ext cx="5918201" cy="3952329"/>
          </a:xfrm>
          <a:prstGeom prst="rect">
            <a:avLst/>
          </a:prstGeom>
        </p:spPr>
        <p:txBody>
          <a:bodyPr lIns="91439" tIns="45719" rIns="91439" bIns="45719" anchor="t"/>
          <a:lstStyle/>
          <a:p>
            <a:pPr/>
          </a:p>
        </p:txBody>
      </p:sp>
      <p:sp>
        <p:nvSpPr>
          <p:cNvPr id="163" name="Image"/>
          <p:cNvSpPr/>
          <p:nvPr>
            <p:ph type="pic" sz="half" idx="23"/>
          </p:nvPr>
        </p:nvSpPr>
        <p:spPr>
          <a:xfrm>
            <a:off x="5917141" y="4016137"/>
            <a:ext cx="6693960" cy="4470401"/>
          </a:xfrm>
          <a:prstGeom prst="rect">
            <a:avLst/>
          </a:prstGeom>
        </p:spPr>
        <p:txBody>
          <a:bodyPr lIns="91439" tIns="45719" rIns="91439" bIns="45719" anchor="t"/>
          <a:lstStyle/>
          <a:p>
            <a:pPr/>
          </a:p>
        </p:txBody>
      </p:sp>
      <p:sp>
        <p:nvSpPr>
          <p:cNvPr id="164" name="Body Level One…"/>
          <p:cNvSpPr txBox="1"/>
          <p:nvPr>
            <p:ph type="body" sz="quarter" idx="1"/>
          </p:nvPr>
        </p:nvSpPr>
        <p:spPr>
          <a:xfrm>
            <a:off x="431800" y="8813800"/>
            <a:ext cx="8255000" cy="812800"/>
          </a:xfrm>
          <a:prstGeom prst="rect">
            <a:avLst/>
          </a:prstGeom>
        </p:spPr>
        <p:txBody>
          <a:bodyPr lIns="50800" tIns="50800" rIns="50800" bIns="50800" anchor="t"/>
          <a:lstStyle>
            <a:lvl1pPr>
              <a:spcBef>
                <a:spcPts val="600"/>
              </a:spcBef>
              <a:defRPr sz="2000">
                <a:solidFill>
                  <a:srgbClr val="868686"/>
                </a:solidFill>
              </a:defRPr>
            </a:lvl1pPr>
            <a:lvl2pPr marL="603250" indent="-158750">
              <a:spcBef>
                <a:spcPts val="600"/>
              </a:spcBef>
              <a:buChar char=".:"/>
              <a:defRPr sz="2000">
                <a:solidFill>
                  <a:srgbClr val="868686"/>
                </a:solidFill>
              </a:defRPr>
            </a:lvl2pPr>
            <a:lvl3pPr marL="1100666" indent="-211666">
              <a:buChar char=".:"/>
              <a:defRPr sz="2000">
                <a:solidFill>
                  <a:srgbClr val="868686"/>
                </a:solidFill>
              </a:defRPr>
            </a:lvl3pPr>
            <a:lvl4pPr marL="1545166" indent="-211666">
              <a:buChar char=".:"/>
              <a:defRPr sz="2000">
                <a:solidFill>
                  <a:srgbClr val="868686"/>
                </a:solidFill>
              </a:defRPr>
            </a:lvl4pPr>
            <a:lvl5pPr marL="1989666" indent="-211666">
              <a:buChar char=".:"/>
              <a:defRPr sz="20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4 Up">
    <p:spTree>
      <p:nvGrpSpPr>
        <p:cNvPr id="1" name=""/>
        <p:cNvGrpSpPr/>
        <p:nvPr/>
      </p:nvGrpSpPr>
      <p:grpSpPr>
        <a:xfrm>
          <a:off x="0" y="0"/>
          <a:ext cx="0" cy="0"/>
          <a:chOff x="0" y="0"/>
          <a:chExt cx="0" cy="0"/>
        </a:xfrm>
      </p:grpSpPr>
      <p:sp>
        <p:nvSpPr>
          <p:cNvPr id="172" name="Line"/>
          <p:cNvSpPr/>
          <p:nvPr/>
        </p:nvSpPr>
        <p:spPr>
          <a:xfrm flipH="1">
            <a:off x="9067798" y="520668"/>
            <a:ext cx="1" cy="7962963"/>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73" name="Line"/>
          <p:cNvSpPr/>
          <p:nvPr/>
        </p:nvSpPr>
        <p:spPr>
          <a:xfrm>
            <a:off x="9067796" y="3092450"/>
            <a:ext cx="3429023" cy="127"/>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74" name="Line"/>
          <p:cNvSpPr/>
          <p:nvPr/>
        </p:nvSpPr>
        <p:spPr>
          <a:xfrm>
            <a:off x="9067796" y="5873750"/>
            <a:ext cx="3429023" cy="127"/>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75"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76" name="Image"/>
          <p:cNvSpPr/>
          <p:nvPr>
            <p:ph type="pic" idx="21"/>
          </p:nvPr>
        </p:nvSpPr>
        <p:spPr>
          <a:xfrm>
            <a:off x="-800100" y="509193"/>
            <a:ext cx="11039774" cy="8051801"/>
          </a:xfrm>
          <a:prstGeom prst="rect">
            <a:avLst/>
          </a:prstGeom>
        </p:spPr>
        <p:txBody>
          <a:bodyPr lIns="91439" tIns="45719" rIns="91439" bIns="45719" anchor="t"/>
          <a:lstStyle/>
          <a:p>
            <a:pPr/>
          </a:p>
        </p:txBody>
      </p:sp>
      <p:sp>
        <p:nvSpPr>
          <p:cNvPr id="177" name="Image"/>
          <p:cNvSpPr/>
          <p:nvPr>
            <p:ph type="pic" sz="quarter" idx="22"/>
          </p:nvPr>
        </p:nvSpPr>
        <p:spPr>
          <a:xfrm>
            <a:off x="8837910" y="3187700"/>
            <a:ext cx="3803386" cy="2540000"/>
          </a:xfrm>
          <a:prstGeom prst="rect">
            <a:avLst/>
          </a:prstGeom>
        </p:spPr>
        <p:txBody>
          <a:bodyPr lIns="91439" tIns="45719" rIns="91439" bIns="45719" anchor="t"/>
          <a:lstStyle/>
          <a:p>
            <a:pPr/>
          </a:p>
        </p:txBody>
      </p:sp>
      <p:sp>
        <p:nvSpPr>
          <p:cNvPr id="178" name="Image"/>
          <p:cNvSpPr/>
          <p:nvPr>
            <p:ph type="pic" sz="quarter" idx="23"/>
          </p:nvPr>
        </p:nvSpPr>
        <p:spPr>
          <a:xfrm>
            <a:off x="8877302" y="5993009"/>
            <a:ext cx="3733800" cy="2493529"/>
          </a:xfrm>
          <a:prstGeom prst="rect">
            <a:avLst/>
          </a:prstGeom>
        </p:spPr>
        <p:txBody>
          <a:bodyPr lIns="91439" tIns="45719" rIns="91439" bIns="45719" anchor="t"/>
          <a:lstStyle/>
          <a:p>
            <a:pPr/>
          </a:p>
        </p:txBody>
      </p:sp>
      <p:sp>
        <p:nvSpPr>
          <p:cNvPr id="179" name="Image"/>
          <p:cNvSpPr/>
          <p:nvPr>
            <p:ph type="pic" sz="quarter" idx="24"/>
          </p:nvPr>
        </p:nvSpPr>
        <p:spPr>
          <a:xfrm>
            <a:off x="9207500" y="-107950"/>
            <a:ext cx="3365500" cy="5008811"/>
          </a:xfrm>
          <a:prstGeom prst="rect">
            <a:avLst/>
          </a:prstGeom>
        </p:spPr>
        <p:txBody>
          <a:bodyPr lIns="91439" tIns="45719" rIns="91439" bIns="45719" anchor="t"/>
          <a:lstStyle/>
          <a:p>
            <a:pPr/>
          </a:p>
        </p:txBody>
      </p:sp>
      <p:sp>
        <p:nvSpPr>
          <p:cNvPr id="180" name="Body Level One…"/>
          <p:cNvSpPr txBox="1"/>
          <p:nvPr>
            <p:ph type="body" sz="quarter" idx="1"/>
          </p:nvPr>
        </p:nvSpPr>
        <p:spPr>
          <a:xfrm>
            <a:off x="431800" y="8813800"/>
            <a:ext cx="8255000" cy="812800"/>
          </a:xfrm>
          <a:prstGeom prst="rect">
            <a:avLst/>
          </a:prstGeom>
        </p:spPr>
        <p:txBody>
          <a:bodyPr lIns="50800" tIns="50800" rIns="50800" bIns="50800" anchor="t"/>
          <a:lstStyle>
            <a:lvl1pPr>
              <a:spcBef>
                <a:spcPts val="600"/>
              </a:spcBef>
              <a:defRPr sz="2000">
                <a:solidFill>
                  <a:srgbClr val="868686"/>
                </a:solidFill>
              </a:defRPr>
            </a:lvl1pPr>
            <a:lvl2pPr marL="603250" indent="-158750">
              <a:spcBef>
                <a:spcPts val="600"/>
              </a:spcBef>
              <a:buChar char=".:"/>
              <a:defRPr sz="2000">
                <a:solidFill>
                  <a:srgbClr val="868686"/>
                </a:solidFill>
              </a:defRPr>
            </a:lvl2pPr>
            <a:lvl3pPr marL="1100666" indent="-211666">
              <a:buChar char=".:"/>
              <a:defRPr sz="2000">
                <a:solidFill>
                  <a:srgbClr val="868686"/>
                </a:solidFill>
              </a:defRPr>
            </a:lvl3pPr>
            <a:lvl4pPr marL="1545166" indent="-211666">
              <a:buChar char=".:"/>
              <a:defRPr sz="2000">
                <a:solidFill>
                  <a:srgbClr val="868686"/>
                </a:solidFill>
              </a:defRPr>
            </a:lvl4pPr>
            <a:lvl5pPr marL="1989666" indent="-211666">
              <a:buChar char=".:"/>
              <a:defRPr sz="20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 Left">
    <p:spTree>
      <p:nvGrpSpPr>
        <p:cNvPr id="1" name=""/>
        <p:cNvGrpSpPr/>
        <p:nvPr/>
      </p:nvGrpSpPr>
      <p:grpSpPr>
        <a:xfrm>
          <a:off x="0" y="0"/>
          <a:ext cx="0" cy="0"/>
          <a:chOff x="0" y="0"/>
          <a:chExt cx="0" cy="0"/>
        </a:xfrm>
      </p:grpSpPr>
      <p:sp>
        <p:nvSpPr>
          <p:cNvPr id="188" name="Line"/>
          <p:cNvSpPr/>
          <p:nvPr/>
        </p:nvSpPr>
        <p:spPr>
          <a:xfrm>
            <a:off x="647700" y="1968500"/>
            <a:ext cx="11709400" cy="127"/>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189"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90" name="Title Text"/>
          <p:cNvSpPr txBox="1"/>
          <p:nvPr>
            <p:ph type="title"/>
          </p:nvPr>
        </p:nvSpPr>
        <p:spPr>
          <a:prstGeom prst="rect">
            <a:avLst/>
          </a:prstGeom>
        </p:spPr>
        <p:txBody>
          <a:bodyPr/>
          <a:lstStyle>
            <a:lvl1pPr>
              <a:defRPr sz="4200"/>
            </a:lvl1pPr>
          </a:lstStyle>
          <a:p>
            <a:pPr/>
            <a:r>
              <a:t>Title Text</a:t>
            </a:r>
          </a:p>
        </p:txBody>
      </p:sp>
      <p:sp>
        <p:nvSpPr>
          <p:cNvPr id="191" name="Body Level One…"/>
          <p:cNvSpPr txBox="1"/>
          <p:nvPr>
            <p:ph type="body" sz="half" idx="1"/>
          </p:nvPr>
        </p:nvSpPr>
        <p:spPr>
          <a:xfrm>
            <a:off x="571500" y="2324100"/>
            <a:ext cx="5080000" cy="6565900"/>
          </a:xfrm>
          <a:prstGeom prst="rect">
            <a:avLst/>
          </a:prstGeom>
        </p:spPr>
        <p:txBody>
          <a:bodyPr lIns="50800" tIns="50800" rIns="50800" bIns="50800" anchor="t"/>
          <a:lstStyle>
            <a:lvl1pPr marL="266700" indent="-266700">
              <a:spcBef>
                <a:spcPts val="4800"/>
              </a:spcBef>
              <a:buSzPct val="100000"/>
              <a:buChar char="•"/>
              <a:defRPr sz="2600">
                <a:solidFill>
                  <a:srgbClr val="747474"/>
                </a:solidFill>
                <a:latin typeface="Helvetica Neue"/>
                <a:ea typeface="Helvetica Neue"/>
                <a:cs typeface="Helvetica Neue"/>
                <a:sym typeface="Helvetica Neue"/>
              </a:defRPr>
            </a:lvl1pPr>
            <a:lvl2pPr marL="711200" indent="-266700">
              <a:spcBef>
                <a:spcPts val="4800"/>
              </a:spcBef>
              <a:buChar char="•"/>
              <a:defRPr sz="2600">
                <a:solidFill>
                  <a:srgbClr val="747474"/>
                </a:solidFill>
                <a:latin typeface="Helvetica Neue"/>
                <a:ea typeface="Helvetica Neue"/>
                <a:cs typeface="Helvetica Neue"/>
                <a:sym typeface="Helvetica Neue"/>
              </a:defRPr>
            </a:lvl2pPr>
            <a:lvl3pPr marL="1155700" indent="-266700">
              <a:spcBef>
                <a:spcPts val="4800"/>
              </a:spcBef>
              <a:buChar char="•"/>
              <a:defRPr sz="2600">
                <a:solidFill>
                  <a:srgbClr val="747474"/>
                </a:solidFill>
                <a:latin typeface="Helvetica Neue"/>
                <a:ea typeface="Helvetica Neue"/>
                <a:cs typeface="Helvetica Neue"/>
                <a:sym typeface="Helvetica Neue"/>
              </a:defRPr>
            </a:lvl3pPr>
            <a:lvl4pPr marL="1600200" indent="-266700">
              <a:spcBef>
                <a:spcPts val="4800"/>
              </a:spcBef>
              <a:buChar char="•"/>
              <a:defRPr sz="2600">
                <a:solidFill>
                  <a:srgbClr val="747474"/>
                </a:solidFill>
                <a:latin typeface="Helvetica Neue"/>
                <a:ea typeface="Helvetica Neue"/>
                <a:cs typeface="Helvetica Neue"/>
                <a:sym typeface="Helvetica Neue"/>
              </a:defRPr>
            </a:lvl4pPr>
            <a:lvl5pPr marL="2044700" indent="-266700">
              <a:spcBef>
                <a:spcPts val="4800"/>
              </a:spcBef>
              <a:buChar char="•"/>
              <a:defRPr sz="2600">
                <a:solidFill>
                  <a:srgbClr val="747474"/>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 Right">
    <p:spTree>
      <p:nvGrpSpPr>
        <p:cNvPr id="1" name=""/>
        <p:cNvGrpSpPr/>
        <p:nvPr/>
      </p:nvGrpSpPr>
      <p:grpSpPr>
        <a:xfrm>
          <a:off x="0" y="0"/>
          <a:ext cx="0" cy="0"/>
          <a:chOff x="0" y="0"/>
          <a:chExt cx="0" cy="0"/>
        </a:xfrm>
      </p:grpSpPr>
      <p:sp>
        <p:nvSpPr>
          <p:cNvPr id="199" name="Line"/>
          <p:cNvSpPr/>
          <p:nvPr/>
        </p:nvSpPr>
        <p:spPr>
          <a:xfrm>
            <a:off x="647700" y="1968500"/>
            <a:ext cx="11709400" cy="127"/>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200"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201" name="Title Text"/>
          <p:cNvSpPr txBox="1"/>
          <p:nvPr>
            <p:ph type="title"/>
          </p:nvPr>
        </p:nvSpPr>
        <p:spPr>
          <a:prstGeom prst="rect">
            <a:avLst/>
          </a:prstGeom>
        </p:spPr>
        <p:txBody>
          <a:bodyPr/>
          <a:lstStyle>
            <a:lvl1pPr>
              <a:defRPr sz="4200"/>
            </a:lvl1pPr>
          </a:lstStyle>
          <a:p>
            <a:pPr/>
            <a:r>
              <a:t>Title Text</a:t>
            </a:r>
          </a:p>
        </p:txBody>
      </p:sp>
      <p:sp>
        <p:nvSpPr>
          <p:cNvPr id="202" name="Body Level One…"/>
          <p:cNvSpPr txBox="1"/>
          <p:nvPr>
            <p:ph type="body" sz="half" idx="1"/>
          </p:nvPr>
        </p:nvSpPr>
        <p:spPr>
          <a:xfrm>
            <a:off x="8369300" y="2324100"/>
            <a:ext cx="4064000" cy="6565900"/>
          </a:xfrm>
          <a:prstGeom prst="rect">
            <a:avLst/>
          </a:prstGeom>
        </p:spPr>
        <p:txBody>
          <a:bodyPr lIns="50800" tIns="50800" rIns="50800" bIns="50800" anchor="t"/>
          <a:lstStyle>
            <a:lvl1pPr marL="266700" indent="-266700">
              <a:spcBef>
                <a:spcPts val="4800"/>
              </a:spcBef>
              <a:buSzPct val="100000"/>
              <a:buChar char="•"/>
              <a:defRPr sz="2600">
                <a:solidFill>
                  <a:srgbClr val="747474"/>
                </a:solidFill>
                <a:latin typeface="Helvetica Neue"/>
                <a:ea typeface="Helvetica Neue"/>
                <a:cs typeface="Helvetica Neue"/>
                <a:sym typeface="Helvetica Neue"/>
              </a:defRPr>
            </a:lvl1pPr>
            <a:lvl2pPr marL="711200" indent="-266700">
              <a:spcBef>
                <a:spcPts val="4800"/>
              </a:spcBef>
              <a:buChar char="•"/>
              <a:defRPr sz="2600">
                <a:solidFill>
                  <a:srgbClr val="747474"/>
                </a:solidFill>
                <a:latin typeface="Helvetica Neue"/>
                <a:ea typeface="Helvetica Neue"/>
                <a:cs typeface="Helvetica Neue"/>
                <a:sym typeface="Helvetica Neue"/>
              </a:defRPr>
            </a:lvl2pPr>
            <a:lvl3pPr marL="1155700" indent="-266700">
              <a:spcBef>
                <a:spcPts val="4800"/>
              </a:spcBef>
              <a:buChar char="•"/>
              <a:defRPr sz="2600">
                <a:solidFill>
                  <a:srgbClr val="747474"/>
                </a:solidFill>
                <a:latin typeface="Helvetica Neue"/>
                <a:ea typeface="Helvetica Neue"/>
                <a:cs typeface="Helvetica Neue"/>
                <a:sym typeface="Helvetica Neue"/>
              </a:defRPr>
            </a:lvl3pPr>
            <a:lvl4pPr marL="1600200" indent="-266700">
              <a:spcBef>
                <a:spcPts val="4800"/>
              </a:spcBef>
              <a:buChar char="•"/>
              <a:defRPr sz="2600">
                <a:solidFill>
                  <a:srgbClr val="747474"/>
                </a:solidFill>
                <a:latin typeface="Helvetica Neue"/>
                <a:ea typeface="Helvetica Neue"/>
                <a:cs typeface="Helvetica Neue"/>
                <a:sym typeface="Helvetica Neue"/>
              </a:defRPr>
            </a:lvl4pPr>
            <a:lvl5pPr marL="2044700" indent="-266700">
              <a:spcBef>
                <a:spcPts val="4800"/>
              </a:spcBef>
              <a:buChar char="•"/>
              <a:defRPr sz="2600">
                <a:solidFill>
                  <a:srgbClr val="747474"/>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1">
    <p:spTree>
      <p:nvGrpSpPr>
        <p:cNvPr id="1" name=""/>
        <p:cNvGrpSpPr/>
        <p:nvPr/>
      </p:nvGrpSpPr>
      <p:grpSpPr>
        <a:xfrm>
          <a:off x="0" y="0"/>
          <a:ext cx="0" cy="0"/>
          <a:chOff x="0" y="0"/>
          <a:chExt cx="0" cy="0"/>
        </a:xfrm>
      </p:grpSpPr>
      <p:sp>
        <p:nvSpPr>
          <p:cNvPr id="24" name="Title Text"/>
          <p:cNvSpPr txBox="1"/>
          <p:nvPr>
            <p:ph type="title"/>
          </p:nvPr>
        </p:nvSpPr>
        <p:spPr>
          <a:prstGeom prst="rect">
            <a:avLst/>
          </a:prstGeom>
        </p:spPr>
        <p:txBody>
          <a:bodyPr/>
          <a:lstStyle/>
          <a:p>
            <a:pPr/>
            <a:r>
              <a:t>Title Text</a:t>
            </a:r>
          </a:p>
        </p:txBody>
      </p:sp>
      <p:sp>
        <p:nvSpPr>
          <p:cNvPr id="2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33"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34"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41" name="Line"/>
          <p:cNvSpPr/>
          <p:nvPr/>
        </p:nvSpPr>
        <p:spPr>
          <a:xfrm>
            <a:off x="647700" y="1968500"/>
            <a:ext cx="11709400" cy="127"/>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42"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43" name="Title Text"/>
          <p:cNvSpPr txBox="1"/>
          <p:nvPr>
            <p:ph type="title"/>
          </p:nvPr>
        </p:nvSpPr>
        <p:spPr>
          <a:prstGeom prst="rect">
            <a:avLst/>
          </a:prstGeom>
        </p:spPr>
        <p:txBody>
          <a:bodyPr/>
          <a:lstStyle>
            <a:lvl1pPr>
              <a:defRPr sz="4200"/>
            </a:lvl1pPr>
          </a:lstStyle>
          <a:p>
            <a:pPr/>
            <a:r>
              <a:t>Title Text</a:t>
            </a:r>
          </a:p>
        </p:txBody>
      </p:sp>
      <p:sp>
        <p:nvSpPr>
          <p:cNvPr id="44"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51"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52" name="Title Text"/>
          <p:cNvSpPr txBox="1"/>
          <p:nvPr>
            <p:ph type="title"/>
          </p:nvPr>
        </p:nvSpPr>
        <p:spPr>
          <a:xfrm>
            <a:off x="571500" y="3708400"/>
            <a:ext cx="11861800" cy="2336800"/>
          </a:xfrm>
          <a:prstGeom prst="rect">
            <a:avLst/>
          </a:prstGeom>
        </p:spPr>
        <p:txBody>
          <a:bodyPr anchor="ctr"/>
          <a:lstStyle>
            <a:lvl1pPr>
              <a:defRPr sz="4200"/>
            </a:lvl1pPr>
          </a:lstStyle>
          <a:p>
            <a:pPr/>
            <a:r>
              <a:t>Title Text</a:t>
            </a:r>
          </a:p>
        </p:txBody>
      </p:sp>
      <p:sp>
        <p:nvSpPr>
          <p:cNvPr id="53" name="Slide Number"/>
          <p:cNvSpPr txBox="1"/>
          <p:nvPr>
            <p:ph type="sldNum" sz="quarter" idx="2"/>
          </p:nvPr>
        </p:nvSpPr>
        <p:spPr>
          <a:xfrm>
            <a:off x="12268200" y="9194800"/>
            <a:ext cx="312014" cy="299822"/>
          </a:xfrm>
          <a:prstGeom prst="rect">
            <a:avLst/>
          </a:prstGeom>
        </p:spPr>
        <p:txBody>
          <a:bodyPr/>
          <a:lstStyle>
            <a:lvl1pPr algn="l">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60" name="Line"/>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61"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62" name="Image"/>
          <p:cNvSpPr/>
          <p:nvPr>
            <p:ph type="pic" idx="21"/>
          </p:nvPr>
        </p:nvSpPr>
        <p:spPr>
          <a:xfrm>
            <a:off x="-101600" y="0"/>
            <a:ext cx="13106400" cy="8752796"/>
          </a:xfrm>
          <a:prstGeom prst="rect">
            <a:avLst/>
          </a:prstGeom>
        </p:spPr>
        <p:txBody>
          <a:bodyPr lIns="91439" tIns="45719" rIns="91439" bIns="45719" anchor="t"/>
          <a:lstStyle/>
          <a:p>
            <a:pPr/>
          </a:p>
        </p:txBody>
      </p:sp>
      <p:sp>
        <p:nvSpPr>
          <p:cNvPr id="63" name="Title Text"/>
          <p:cNvSpPr txBox="1"/>
          <p:nvPr>
            <p:ph type="title"/>
          </p:nvPr>
        </p:nvSpPr>
        <p:spPr>
          <a:xfrm>
            <a:off x="1409700" y="7785100"/>
            <a:ext cx="5791200" cy="1701800"/>
          </a:xfrm>
          <a:prstGeom prst="rect">
            <a:avLst/>
          </a:prstGeom>
        </p:spPr>
        <p:txBody>
          <a:bodyPr anchor="ctr"/>
          <a:lstStyle/>
          <a:p>
            <a:pPr/>
            <a:r>
              <a:t>Title Text</a:t>
            </a:r>
          </a:p>
        </p:txBody>
      </p:sp>
      <p:sp>
        <p:nvSpPr>
          <p:cNvPr id="64" name="Body Level One…"/>
          <p:cNvSpPr txBox="1"/>
          <p:nvPr>
            <p:ph type="body" sz="quarter" idx="1"/>
          </p:nvPr>
        </p:nvSpPr>
        <p:spPr>
          <a:xfrm>
            <a:off x="7848600" y="8470900"/>
            <a:ext cx="4953000" cy="508000"/>
          </a:xfrm>
          <a:prstGeom prst="rect">
            <a:avLst/>
          </a:prstGeom>
        </p:spPr>
        <p:txBody>
          <a:bodyPr lIns="50800" tIns="50800" rIns="50800" bIns="50800" anchor="t"/>
          <a:lstStyle>
            <a:lvl1pPr>
              <a:spcBef>
                <a:spcPts val="600"/>
              </a:spcBef>
              <a:defRPr sz="2400">
                <a:solidFill>
                  <a:srgbClr val="A9A9A9"/>
                </a:solidFill>
              </a:defRPr>
            </a:lvl1pPr>
            <a:lvl2pPr marL="635000" indent="-190500">
              <a:spcBef>
                <a:spcPts val="600"/>
              </a:spcBef>
              <a:buChar char=".:"/>
              <a:defRPr sz="2400">
                <a:solidFill>
                  <a:srgbClr val="A9A9A9"/>
                </a:solidFill>
              </a:defRPr>
            </a:lvl2pPr>
            <a:lvl3pPr>
              <a:buChar char=".:"/>
              <a:defRPr>
                <a:solidFill>
                  <a:srgbClr val="A9A9A9"/>
                </a:solidFill>
              </a:defRPr>
            </a:lvl3pPr>
            <a:lvl4pPr>
              <a:buChar char=".:"/>
              <a:defRPr>
                <a:solidFill>
                  <a:srgbClr val="A9A9A9"/>
                </a:solidFill>
              </a:defRPr>
            </a:lvl4pPr>
            <a:lvl5pPr>
              <a:buChar char=".:"/>
              <a:defRPr>
                <a:solidFill>
                  <a:srgbClr val="A9A9A9"/>
                </a:solidFill>
              </a:defRPr>
            </a:lvl5pPr>
          </a:lstStyle>
          <a:p>
            <a:pPr/>
            <a:r>
              <a:t>Body Level One</a:t>
            </a:r>
          </a:p>
          <a:p>
            <a:pPr lvl="1"/>
            <a:r>
              <a:t>Body Level Two</a:t>
            </a:r>
          </a:p>
          <a:p>
            <a:pPr lvl="2"/>
            <a:r>
              <a:t>Body Level Three</a:t>
            </a:r>
          </a:p>
          <a:p>
            <a:pPr lvl="3"/>
            <a:r>
              <a:t>Body Level Four</a:t>
            </a:r>
          </a:p>
          <a:p>
            <a:pPr lvl="4"/>
            <a:r>
              <a:t>Body Level Five</a:t>
            </a:r>
          </a:p>
        </p:txBody>
      </p:sp>
      <p:sp>
        <p:nvSpPr>
          <p:cNvPr id="65"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72" name="Interaction Design – SS2012"/>
          <p:cNvSpPr txBox="1"/>
          <p:nvPr/>
        </p:nvSpPr>
        <p:spPr>
          <a:xfrm>
            <a:off x="9550400" y="9499600"/>
            <a:ext cx="2306233" cy="2946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a:defRPr>
                <a:latin typeface="Frutiger LT Std 45 Light"/>
                <a:ea typeface="Frutiger LT Std 45 Light"/>
                <a:cs typeface="Frutiger LT Std 45 Light"/>
                <a:sym typeface="Frutiger LT Std 45 Light"/>
              </a:defRPr>
            </a:lvl1pPr>
          </a:lstStyle>
          <a:p>
            <a:pPr/>
            <a:r>
              <a:t>Interaction Design – SS2012</a:t>
            </a:r>
          </a:p>
        </p:txBody>
      </p:sp>
      <p:sp>
        <p:nvSpPr>
          <p:cNvPr id="73" name="Line"/>
          <p:cNvSpPr/>
          <p:nvPr/>
        </p:nvSpPr>
        <p:spPr>
          <a:xfrm>
            <a:off x="647700" y="4749800"/>
            <a:ext cx="4882122" cy="127"/>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74"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75" name="Image"/>
          <p:cNvSpPr/>
          <p:nvPr>
            <p:ph type="pic" idx="21"/>
          </p:nvPr>
        </p:nvSpPr>
        <p:spPr>
          <a:xfrm>
            <a:off x="6481167" y="-146050"/>
            <a:ext cx="6654801" cy="9904215"/>
          </a:xfrm>
          <a:prstGeom prst="rect">
            <a:avLst/>
          </a:prstGeom>
        </p:spPr>
        <p:txBody>
          <a:bodyPr lIns="91439" tIns="45719" rIns="91439" bIns="45719" anchor="t"/>
          <a:lstStyle/>
          <a:p>
            <a:pPr/>
          </a:p>
        </p:txBody>
      </p:sp>
      <p:sp>
        <p:nvSpPr>
          <p:cNvPr id="76" name="Title Text"/>
          <p:cNvSpPr txBox="1"/>
          <p:nvPr>
            <p:ph type="title"/>
          </p:nvPr>
        </p:nvSpPr>
        <p:spPr>
          <a:xfrm>
            <a:off x="571500" y="1320800"/>
            <a:ext cx="5080000" cy="3175000"/>
          </a:xfrm>
          <a:prstGeom prst="rect">
            <a:avLst/>
          </a:prstGeom>
        </p:spPr>
        <p:txBody>
          <a:bodyPr/>
          <a:lstStyle>
            <a:lvl1pPr>
              <a:defRPr sz="4200"/>
            </a:lvl1pPr>
          </a:lstStyle>
          <a:p>
            <a:pPr/>
            <a:r>
              <a:t>Title Text</a:t>
            </a:r>
          </a:p>
        </p:txBody>
      </p:sp>
      <p:sp>
        <p:nvSpPr>
          <p:cNvPr id="77" name="Body Level One…"/>
          <p:cNvSpPr txBox="1"/>
          <p:nvPr>
            <p:ph type="body" sz="quarter" idx="1"/>
          </p:nvPr>
        </p:nvSpPr>
        <p:spPr>
          <a:xfrm>
            <a:off x="571500" y="5016500"/>
            <a:ext cx="5080000" cy="3175000"/>
          </a:xfrm>
          <a:prstGeom prst="rect">
            <a:avLst/>
          </a:prstGeom>
        </p:spPr>
        <p:txBody>
          <a:bodyPr lIns="50800" tIns="50800" rIns="50800" bIns="50800" anchor="t"/>
          <a:lstStyle>
            <a:lvl1pPr>
              <a:spcBef>
                <a:spcPts val="600"/>
              </a:spcBef>
              <a:defRPr sz="2400"/>
            </a:lvl1pPr>
            <a:lvl2pPr marL="635000" indent="-190500">
              <a:spcBef>
                <a:spcPts val="600"/>
              </a:spcBef>
              <a:buChar char=".:"/>
              <a:defRPr sz="2400"/>
            </a:lvl2pPr>
            <a:lvl3pPr>
              <a:buChar char=".:"/>
            </a:lvl3pPr>
            <a:lvl4pPr>
              <a:buChar char=".:"/>
            </a:lvl4pPr>
            <a:lvl5pPr>
              <a:buChar char=".:"/>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xfrm>
            <a:off x="508000" y="9194800"/>
            <a:ext cx="312014" cy="299822"/>
          </a:xfrm>
          <a:prstGeom prst="rect">
            <a:avLst/>
          </a:prstGeom>
        </p:spPr>
        <p:txBody>
          <a:bodyPr/>
          <a:lstStyle>
            <a:lvl1pPr algn="l">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85"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86" name="Interaction Design – SS2012"/>
          <p:cNvSpPr txBox="1"/>
          <p:nvPr/>
        </p:nvSpPr>
        <p:spPr>
          <a:xfrm>
            <a:off x="9550400" y="9499600"/>
            <a:ext cx="2306233" cy="2946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a:defRPr>
                <a:latin typeface="Frutiger LT Std 45 Light"/>
                <a:ea typeface="Frutiger LT Std 45 Light"/>
                <a:cs typeface="Frutiger LT Std 45 Light"/>
                <a:sym typeface="Frutiger LT Std 45 Light"/>
              </a:defRPr>
            </a:lvl1pPr>
          </a:lstStyle>
          <a:p>
            <a:pPr/>
            <a:r>
              <a:t>Interaction Design – SS2012</a:t>
            </a:r>
          </a:p>
        </p:txBody>
      </p:sp>
      <p:sp>
        <p:nvSpPr>
          <p:cNvPr id="87"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88" name="Image"/>
          <p:cNvSpPr/>
          <p:nvPr>
            <p:ph type="pic" idx="21"/>
          </p:nvPr>
        </p:nvSpPr>
        <p:spPr>
          <a:xfrm>
            <a:off x="6481167" y="-146050"/>
            <a:ext cx="6654801" cy="9904215"/>
          </a:xfrm>
          <a:prstGeom prst="rect">
            <a:avLst/>
          </a:prstGeom>
        </p:spPr>
        <p:txBody>
          <a:bodyPr lIns="91439" tIns="45719" rIns="91439" bIns="45719" anchor="t"/>
          <a:lstStyle/>
          <a:p>
            <a:pPr/>
          </a:p>
        </p:txBody>
      </p:sp>
      <p:sp>
        <p:nvSpPr>
          <p:cNvPr id="89" name="Title Text"/>
          <p:cNvSpPr txBox="1"/>
          <p:nvPr>
            <p:ph type="title"/>
          </p:nvPr>
        </p:nvSpPr>
        <p:spPr>
          <a:xfrm>
            <a:off x="571500" y="330200"/>
            <a:ext cx="5080000" cy="1397000"/>
          </a:xfrm>
          <a:prstGeom prst="rect">
            <a:avLst/>
          </a:prstGeom>
        </p:spPr>
        <p:txBody>
          <a:bodyPr/>
          <a:lstStyle>
            <a:lvl1pPr>
              <a:defRPr sz="4200"/>
            </a:lvl1pPr>
          </a:lstStyle>
          <a:p>
            <a:pPr/>
            <a:r>
              <a:t>Title Text</a:t>
            </a:r>
          </a:p>
        </p:txBody>
      </p:sp>
      <p:sp>
        <p:nvSpPr>
          <p:cNvPr id="90" name="Body Level One…"/>
          <p:cNvSpPr txBox="1"/>
          <p:nvPr>
            <p:ph type="body" sz="half" idx="1"/>
          </p:nvPr>
        </p:nvSpPr>
        <p:spPr>
          <a:xfrm>
            <a:off x="571500" y="2324100"/>
            <a:ext cx="5080000" cy="6565900"/>
          </a:xfrm>
          <a:prstGeom prst="rect">
            <a:avLst/>
          </a:prstGeom>
        </p:spPr>
        <p:txBody>
          <a:bodyPr lIns="50800" tIns="50800" rIns="50800" bIns="50800" anchor="t"/>
          <a:lstStyle>
            <a:lvl1pPr marL="266700" indent="-266700">
              <a:spcBef>
                <a:spcPts val="4800"/>
              </a:spcBef>
              <a:buSzPct val="100000"/>
              <a:buChar char="•"/>
              <a:defRPr sz="2600">
                <a:solidFill>
                  <a:srgbClr val="747474"/>
                </a:solidFill>
                <a:latin typeface="Helvetica Neue"/>
                <a:ea typeface="Helvetica Neue"/>
                <a:cs typeface="Helvetica Neue"/>
                <a:sym typeface="Helvetica Neue"/>
              </a:defRPr>
            </a:lvl1pPr>
            <a:lvl2pPr marL="711200" indent="-266700">
              <a:spcBef>
                <a:spcPts val="4800"/>
              </a:spcBef>
              <a:buChar char="•"/>
              <a:defRPr sz="2600">
                <a:solidFill>
                  <a:srgbClr val="747474"/>
                </a:solidFill>
                <a:latin typeface="Helvetica Neue"/>
                <a:ea typeface="Helvetica Neue"/>
                <a:cs typeface="Helvetica Neue"/>
                <a:sym typeface="Helvetica Neue"/>
              </a:defRPr>
            </a:lvl2pPr>
            <a:lvl3pPr marL="1155700" indent="-266700">
              <a:spcBef>
                <a:spcPts val="4800"/>
              </a:spcBef>
              <a:buChar char="•"/>
              <a:defRPr sz="2600">
                <a:solidFill>
                  <a:srgbClr val="747474"/>
                </a:solidFill>
                <a:latin typeface="Helvetica Neue"/>
                <a:ea typeface="Helvetica Neue"/>
                <a:cs typeface="Helvetica Neue"/>
                <a:sym typeface="Helvetica Neue"/>
              </a:defRPr>
            </a:lvl3pPr>
            <a:lvl4pPr marL="1600200" indent="-266700">
              <a:spcBef>
                <a:spcPts val="4800"/>
              </a:spcBef>
              <a:buChar char="•"/>
              <a:defRPr sz="2600">
                <a:solidFill>
                  <a:srgbClr val="747474"/>
                </a:solidFill>
                <a:latin typeface="Helvetica Neue"/>
                <a:ea typeface="Helvetica Neue"/>
                <a:cs typeface="Helvetica Neue"/>
                <a:sym typeface="Helvetica Neue"/>
              </a:defRPr>
            </a:lvl4pPr>
            <a:lvl5pPr marL="2044700" indent="-266700">
              <a:spcBef>
                <a:spcPts val="4800"/>
              </a:spcBef>
              <a:buChar char="•"/>
              <a:defRPr sz="2600">
                <a:solidFill>
                  <a:srgbClr val="747474"/>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xfrm>
            <a:off x="510743" y="9194800"/>
            <a:ext cx="312014" cy="299822"/>
          </a:xfrm>
          <a:prstGeom prst="rect">
            <a:avLst/>
          </a:prstGeom>
        </p:spPr>
        <p:txBody>
          <a:bodyPr/>
          <a:lstStyle>
            <a:lvl1pPr algn="l">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2 Up Landscape">
    <p:spTree>
      <p:nvGrpSpPr>
        <p:cNvPr id="1" name=""/>
        <p:cNvGrpSpPr/>
        <p:nvPr/>
      </p:nvGrpSpPr>
      <p:grpSpPr>
        <a:xfrm>
          <a:off x="0" y="0"/>
          <a:ext cx="0" cy="0"/>
          <a:chOff x="0" y="0"/>
          <a:chExt cx="0" cy="0"/>
        </a:xfrm>
      </p:grpSpPr>
      <p:sp>
        <p:nvSpPr>
          <p:cNvPr id="98" name="Line"/>
          <p:cNvSpPr/>
          <p:nvPr/>
        </p:nvSpPr>
        <p:spPr>
          <a:xfrm flipH="1">
            <a:off x="6502399" y="1803400"/>
            <a:ext cx="1" cy="4318000"/>
          </a:xfrm>
          <a:prstGeom prst="line">
            <a:avLst/>
          </a:prstGeom>
          <a:ln w="12700">
            <a:solidFill>
              <a:srgbClr val="ABABAB"/>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99" name="Aurélien Tabard - Université Claude Bernard Lyon 1"/>
          <p:cNvSpPr txBox="1"/>
          <p:nvPr/>
        </p:nvSpPr>
        <p:spPr>
          <a:xfrm>
            <a:off x="564444" y="9486900"/>
            <a:ext cx="4394201"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latin typeface="Helvetica Neue"/>
                <a:ea typeface="Helvetica Neue"/>
                <a:cs typeface="Helvetica Neue"/>
                <a:sym typeface="Helvetica Neue"/>
              </a:defRPr>
            </a:lvl1pPr>
          </a:lstStyle>
          <a:p>
            <a:pPr/>
            <a:r>
              <a:t>Aurélien Tabard - Université Claude Bernard Lyon 1</a:t>
            </a:r>
          </a:p>
        </p:txBody>
      </p:sp>
      <p:sp>
        <p:nvSpPr>
          <p:cNvPr id="100" name="Image"/>
          <p:cNvSpPr/>
          <p:nvPr>
            <p:ph type="pic" sz="half" idx="21"/>
          </p:nvPr>
        </p:nvSpPr>
        <p:spPr>
          <a:xfrm>
            <a:off x="6040708" y="1640743"/>
            <a:ext cx="6965737" cy="4651900"/>
          </a:xfrm>
          <a:prstGeom prst="rect">
            <a:avLst/>
          </a:prstGeom>
        </p:spPr>
        <p:txBody>
          <a:bodyPr lIns="91439" tIns="45719" rIns="91439" bIns="45719" anchor="t"/>
          <a:lstStyle/>
          <a:p>
            <a:pPr/>
          </a:p>
        </p:txBody>
      </p:sp>
      <p:sp>
        <p:nvSpPr>
          <p:cNvPr id="101" name="Image"/>
          <p:cNvSpPr/>
          <p:nvPr>
            <p:ph type="pic" sz="half" idx="22"/>
          </p:nvPr>
        </p:nvSpPr>
        <p:spPr>
          <a:xfrm>
            <a:off x="330200" y="1701800"/>
            <a:ext cx="6960197" cy="4648200"/>
          </a:xfrm>
          <a:prstGeom prst="rect">
            <a:avLst/>
          </a:prstGeom>
        </p:spPr>
        <p:txBody>
          <a:bodyPr lIns="91439" tIns="45719" rIns="91439" bIns="45719" anchor="t"/>
          <a:lstStyle/>
          <a:p>
            <a:pPr/>
          </a:p>
        </p:txBody>
      </p:sp>
      <p:sp>
        <p:nvSpPr>
          <p:cNvPr id="102" name="Body Level One…"/>
          <p:cNvSpPr txBox="1"/>
          <p:nvPr>
            <p:ph type="body" sz="quarter" idx="1"/>
          </p:nvPr>
        </p:nvSpPr>
        <p:spPr>
          <a:xfrm>
            <a:off x="558800" y="6654800"/>
            <a:ext cx="8267700" cy="2298700"/>
          </a:xfrm>
          <a:prstGeom prst="rect">
            <a:avLst/>
          </a:prstGeom>
        </p:spPr>
        <p:txBody>
          <a:bodyPr lIns="50800" tIns="50800" rIns="50800" bIns="50800" anchor="t"/>
          <a:lstStyle>
            <a:lvl1pPr>
              <a:spcBef>
                <a:spcPts val="600"/>
              </a:spcBef>
              <a:defRPr sz="2000">
                <a:solidFill>
                  <a:srgbClr val="868686"/>
                </a:solidFill>
              </a:defRPr>
            </a:lvl1pPr>
            <a:lvl2pPr marL="603250" indent="-158750">
              <a:spcBef>
                <a:spcPts val="600"/>
              </a:spcBef>
              <a:buChar char=".:"/>
              <a:defRPr sz="2000">
                <a:solidFill>
                  <a:srgbClr val="868686"/>
                </a:solidFill>
              </a:defRPr>
            </a:lvl2pPr>
            <a:lvl3pPr marL="1100666" indent="-211666">
              <a:buChar char=".:"/>
              <a:defRPr sz="2000">
                <a:solidFill>
                  <a:srgbClr val="868686"/>
                </a:solidFill>
              </a:defRPr>
            </a:lvl3pPr>
            <a:lvl4pPr marL="1545166" indent="-211666">
              <a:buChar char=".:"/>
              <a:defRPr sz="2000">
                <a:solidFill>
                  <a:srgbClr val="868686"/>
                </a:solidFill>
              </a:defRPr>
            </a:lvl4pPr>
            <a:lvl5pPr marL="1989666" indent="-211666">
              <a:buChar char=".:"/>
              <a:defRPr sz="20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xfrm>
            <a:off x="12268199" y="9194800"/>
            <a:ext cx="312015" cy="299822"/>
          </a:xfrm>
          <a:prstGeom prst="rect">
            <a:avLst/>
          </a:prstGeom>
        </p:spPr>
        <p:txBody>
          <a:bodyPr/>
          <a:lstStyle>
            <a:lvl1pPr>
              <a:defRPr>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a:off x="647700" y="1968500"/>
            <a:ext cx="11709400" cy="127"/>
          </a:xfrm>
          <a:prstGeom prst="line">
            <a:avLst/>
          </a:prstGeom>
          <a:ln w="12700">
            <a:solidFill>
              <a:srgbClr val="9A9A9A"/>
            </a:solidFill>
            <a:miter lim="400000"/>
          </a:ln>
        </p:spPr>
        <p:txBody>
          <a:bodyPr lIns="50800" tIns="50800" rIns="50800" bIns="50800" anchor="ctr"/>
          <a:lstStyle/>
          <a:p>
            <a:pPr marR="0" defTabSz="457200">
              <a:defRPr sz="1200">
                <a:uFillTx/>
                <a:latin typeface="Helvetica"/>
                <a:ea typeface="Helvetica"/>
                <a:cs typeface="Helvetica"/>
                <a:sym typeface="Helvetica"/>
              </a:defRPr>
            </a:pPr>
          </a:p>
        </p:txBody>
      </p:sp>
      <p:sp>
        <p:nvSpPr>
          <p:cNvPr id="3" name="Aurélien Tabard - Université Claude Bernard Lyon 1"/>
          <p:cNvSpPr txBox="1"/>
          <p:nvPr/>
        </p:nvSpPr>
        <p:spPr>
          <a:xfrm>
            <a:off x="564444" y="9398000"/>
            <a:ext cx="4394201" cy="312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Aurélien Tabard - Université Claude Bernard Lyon 1</a:t>
            </a:r>
          </a:p>
        </p:txBody>
      </p:sp>
      <p:sp>
        <p:nvSpPr>
          <p:cNvPr id="4" name="Title Text"/>
          <p:cNvSpPr txBox="1"/>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p>
            <a:pPr/>
            <a:r>
              <a:t>Title Text</a:t>
            </a:r>
          </a:p>
        </p:txBody>
      </p:sp>
      <p:sp>
        <p:nvSpPr>
          <p:cNvPr id="5" name="Body Level One…"/>
          <p:cNvSpPr txBox="1"/>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2pPr marL="698500" indent="-254000">
              <a:spcBef>
                <a:spcPts val="1000"/>
              </a:spcBef>
              <a:buChar char="‣"/>
              <a:defRPr sz="3200"/>
            </a:lvl2pPr>
            <a:lvl3pPr marL="1143000" indent="-254000">
              <a:spcBef>
                <a:spcPts val="600"/>
              </a:spcBef>
              <a:buChar char="‣"/>
              <a:defRPr sz="2400"/>
            </a:lvl3pPr>
            <a:lvl4pPr marL="1587500" indent="-254000">
              <a:spcBef>
                <a:spcPts val="600"/>
              </a:spcBef>
              <a:buChar char="‣"/>
              <a:defRPr sz="2400"/>
            </a:lvl4pPr>
            <a:lvl5pPr marL="2032000" indent="-254000">
              <a:spcBef>
                <a:spcPts val="600"/>
              </a:spcBef>
              <a:buChar char="‣"/>
              <a:defRPr sz="2400"/>
            </a:lvl5p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2115799" y="9398000"/>
            <a:ext cx="312015" cy="312343"/>
          </a:xfrm>
          <a:prstGeom prst="rect">
            <a:avLst/>
          </a:prstGeom>
          <a:ln w="12700">
            <a:miter lim="400000"/>
          </a:ln>
        </p:spPr>
        <p:txBody>
          <a:bodyPr wrap="none" lIns="50800" tIns="50800" rIns="50800" bIns="50800">
            <a:spAutoFit/>
          </a:bodyPr>
          <a:lstStyle>
            <a:lvl1pPr algn="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mn-lt"/>
          <a:ea typeface="+mn-ea"/>
          <a:cs typeface="+mn-cs"/>
          <a:sym typeface="Helvetica Neue Light"/>
        </a:defRPr>
      </a:lvl9pPr>
    </p:titleStyle>
    <p:bodyStyle>
      <a:lvl1pPr marL="0" marR="0" indent="0" algn="l" defTabSz="584200" latinLnBrk="0">
        <a:lnSpc>
          <a:spcPct val="100000"/>
        </a:lnSpc>
        <a:spcBef>
          <a:spcPts val="1600"/>
        </a:spcBef>
        <a:spcAft>
          <a:spcPts val="0"/>
        </a:spcAft>
        <a:buClrTx/>
        <a:buSzTx/>
        <a:buFontTx/>
        <a:buNone/>
        <a:tabLst/>
        <a:defRPr b="0" baseline="0" cap="none" i="0" spc="0" strike="noStrike" sz="3600" u="none">
          <a:solidFill>
            <a:srgbClr val="515151"/>
          </a:solidFill>
          <a:uFillTx/>
          <a:latin typeface="+mn-lt"/>
          <a:ea typeface="+mn-ea"/>
          <a:cs typeface="+mn-cs"/>
          <a:sym typeface="Helvetica Neue Light"/>
        </a:defRPr>
      </a:lvl1pPr>
      <a:lvl2pPr marL="730250" marR="0" indent="-28575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2pPr>
      <a:lvl3pPr marL="1270000" marR="0" indent="-38100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3pPr>
      <a:lvl4pPr marL="1714500" marR="0" indent="-38100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4pPr>
      <a:lvl5pPr marL="2159000" marR="0" indent="-38100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5pPr>
      <a:lvl6pPr marL="2603500" marR="0" indent="-38100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6pPr>
      <a:lvl7pPr marL="3048000" marR="0" indent="-38100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7pPr>
      <a:lvl8pPr marL="3492500" marR="0" indent="-38100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8pPr>
      <a:lvl9pPr marL="3937000" marR="0" indent="-381000" algn="l" defTabSz="584200" latinLnBrk="0">
        <a:lnSpc>
          <a:spcPct val="100000"/>
        </a:lnSpc>
        <a:spcBef>
          <a:spcPts val="1600"/>
        </a:spcBef>
        <a:spcAft>
          <a:spcPts val="0"/>
        </a:spcAft>
        <a:buClrTx/>
        <a:buSzPct val="100000"/>
        <a:buFontTx/>
        <a:buChar char=".:"/>
        <a:tabLst/>
        <a:defRPr b="0" baseline="0" cap="none" i="0" spc="0" strike="noStrike" sz="3600" u="none">
          <a:solidFill>
            <a:srgbClr val="515151"/>
          </a:solidFill>
          <a:uFillTx/>
          <a:latin typeface="+mn-lt"/>
          <a:ea typeface="+mn-ea"/>
          <a:cs typeface="+mn-cs"/>
          <a:sym typeface="Helvetica Neue Light"/>
        </a:defRPr>
      </a:lvl9pPr>
    </p:bodyStyle>
    <p:otherStyle>
      <a:lvl1pPr marL="0" marR="57799" indent="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1pPr>
      <a:lvl2pPr marL="0" marR="57799" indent="2286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2pPr>
      <a:lvl3pPr marL="0" marR="57799" indent="4572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3pPr>
      <a:lvl4pPr marL="0" marR="57799" indent="6858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4pPr>
      <a:lvl5pPr marL="0" marR="57799" indent="9144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5pPr>
      <a:lvl6pPr marL="0" marR="57799" indent="11430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6pPr>
      <a:lvl7pPr marL="0" marR="57799" indent="13716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7pPr>
      <a:lvl8pPr marL="0" marR="57799" indent="16002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8pPr>
      <a:lvl9pPr marL="0" marR="57799" indent="1828800" algn="r" defTabSz="1295400" latinLnBrk="0">
        <a:lnSpc>
          <a:spcPct val="100000"/>
        </a:lnSpc>
        <a:spcBef>
          <a:spcPts val="0"/>
        </a:spcBef>
        <a:spcAft>
          <a:spcPts val="0"/>
        </a:spcAft>
        <a:buClrTx/>
        <a:buSzTx/>
        <a:buFontTx/>
        <a:buNone/>
        <a:tabLst/>
        <a:defRPr b="0" baseline="0" cap="none" i="0" spc="0" strike="noStrike" sz="1400" u="none">
          <a:solidFill>
            <a:schemeClr val="tx1"/>
          </a:solidFill>
          <a:uFill>
            <a:solidFill>
              <a:srgbClr val="000000"/>
            </a:solidFill>
          </a:uFill>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tabard.fr/courses/2022/m1if13/ReactiveProgrammingVue2020.pdf" TargetMode="External"/><Relationship Id="rId3" Type="http://schemas.openxmlformats.org/officeDocument/2006/relationships/hyperlink" Target="https://s.42l.fr/vue"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eropa.info/blog/2015/03/02/change-and-its-detection-in-javascript-frameworks.html" TargetMode="External"/><Relationship Id="rId3"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s://speakerdeck.com/jessitron/functional-principles-in-react-and-elm?slide=4"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dewords.recurse.com/issues/six/immutability-is-not-enough"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 Id="rId3" Type="http://schemas.openxmlformats.org/officeDocument/2006/relationships/hyperlink" Target="https://vuex.vuejs.org/en/intro.html"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uex.vuejs.org/fr/guide/"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uex.vuejs.org/guide/"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s://about.gitlab.com/2016/10/20/why-we-chose-vue/" TargetMode="Externa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Programmation Réactive"/>
          <p:cNvSpPr txBox="1"/>
          <p:nvPr>
            <p:ph type="title"/>
          </p:nvPr>
        </p:nvSpPr>
        <p:spPr>
          <a:prstGeom prst="rect">
            <a:avLst/>
          </a:prstGeom>
        </p:spPr>
        <p:txBody>
          <a:bodyPr/>
          <a:lstStyle/>
          <a:p>
            <a:pPr/>
            <a:r>
              <a:t>Programmation Réactive</a:t>
            </a:r>
          </a:p>
        </p:txBody>
      </p:sp>
      <p:sp>
        <p:nvSpPr>
          <p:cNvPr id="213" name="Principes fondamentaux et application au Web"/>
          <p:cNvSpPr txBox="1"/>
          <p:nvPr>
            <p:ph type="body" sz="half" idx="1"/>
          </p:nvPr>
        </p:nvSpPr>
        <p:spPr>
          <a:prstGeom prst="rect">
            <a:avLst/>
          </a:prstGeom>
        </p:spPr>
        <p:txBody>
          <a:bodyPr/>
          <a:lstStyle/>
          <a:p>
            <a:pPr/>
            <a:r>
              <a:t>Principes fondamentaux et application au Web </a:t>
            </a:r>
          </a:p>
        </p:txBody>
      </p:sp>
      <p:sp>
        <p:nvSpPr>
          <p:cNvPr id="214" name="Slide Number"/>
          <p:cNvSpPr txBox="1"/>
          <p:nvPr>
            <p:ph type="sldNum" sz="quarter" idx="2"/>
          </p:nvPr>
        </p:nvSpPr>
        <p:spPr>
          <a:xfrm>
            <a:off x="12122070" y="9398717"/>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 name="https://tabard.fr/courses/2022/m1if13/ReactiveProgrammingVue2020.pdf"/>
          <p:cNvSpPr txBox="1"/>
          <p:nvPr/>
        </p:nvSpPr>
        <p:spPr>
          <a:xfrm>
            <a:off x="613236" y="8833753"/>
            <a:ext cx="5798745"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2" invalidUrl="" action="" tgtFrame="" tooltip="" history="1" highlightClick="0" endSnd="0"/>
              </a:rPr>
              <a:t>https://tabard.fr/courses/2022/m1if13/ReactiveProgrammingVue2020.pdf</a:t>
            </a:r>
            <a:r>
              <a:t> </a:t>
            </a:r>
          </a:p>
        </p:txBody>
      </p:sp>
      <p:sp>
        <p:nvSpPr>
          <p:cNvPr id="216" name="https://s.42l.fr/vue"/>
          <p:cNvSpPr txBox="1"/>
          <p:nvPr/>
        </p:nvSpPr>
        <p:spPr>
          <a:xfrm>
            <a:off x="612648" y="8075108"/>
            <a:ext cx="2810714"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pPr>
            <a:r>
              <a:rPr u="sng">
                <a:hlinkClick r:id="rId3" invalidUrl="" action="" tgtFrame="" tooltip="" history="1" highlightClick="0" endSnd="0"/>
              </a:rPr>
              <a:t>https://s.42l.fr/vue</a:t>
            </a:r>
            <a: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MVC - plutôt natif"/>
          <p:cNvSpPr txBox="1"/>
          <p:nvPr>
            <p:ph type="title"/>
          </p:nvPr>
        </p:nvSpPr>
        <p:spPr>
          <a:prstGeom prst="rect">
            <a:avLst/>
          </a:prstGeom>
        </p:spPr>
        <p:txBody>
          <a:bodyPr/>
          <a:lstStyle/>
          <a:p>
            <a:pPr/>
            <a:r>
              <a:t>MVC - plutôt natif</a:t>
            </a: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Image" descr="Image"/>
          <p:cNvPicPr>
            <a:picLocks noChangeAspect="1"/>
          </p:cNvPicPr>
          <p:nvPr/>
        </p:nvPicPr>
        <p:blipFill>
          <a:blip r:embed="rId2">
            <a:extLst/>
          </a:blip>
          <a:stretch>
            <a:fillRect/>
          </a:stretch>
        </p:blipFill>
        <p:spPr>
          <a:xfrm>
            <a:off x="2054530" y="2762548"/>
            <a:ext cx="8895740" cy="560010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MVC - plutôt Web"/>
          <p:cNvSpPr txBox="1"/>
          <p:nvPr>
            <p:ph type="title"/>
          </p:nvPr>
        </p:nvSpPr>
        <p:spPr>
          <a:prstGeom prst="rect">
            <a:avLst/>
          </a:prstGeom>
        </p:spPr>
        <p:txBody>
          <a:bodyPr/>
          <a:lstStyle/>
          <a:p>
            <a:pPr/>
            <a:r>
              <a:t>MVC - plutôt Web</a:t>
            </a: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Screenshot 2021-10-07 at 11.17.54.png" descr="Screenshot 2021-10-07 at 11.17.54.png"/>
          <p:cNvPicPr>
            <a:picLocks noChangeAspect="1"/>
          </p:cNvPicPr>
          <p:nvPr/>
        </p:nvPicPr>
        <p:blipFill>
          <a:blip r:embed="rId2">
            <a:extLst/>
          </a:blip>
          <a:srcRect l="1076" t="0" r="1076" b="0"/>
          <a:stretch>
            <a:fillRect/>
          </a:stretch>
        </p:blipFill>
        <p:spPr>
          <a:xfrm>
            <a:off x="1731168" y="3919934"/>
            <a:ext cx="9542608" cy="3285279"/>
          </a:xfrm>
          <a:prstGeom prst="rect">
            <a:avLst/>
          </a:prstGeom>
          <a:ln w="12700">
            <a:miter lim="400000"/>
          </a:ln>
        </p:spPr>
      </p:pic>
      <p:sp>
        <p:nvSpPr>
          <p:cNvPr id="269" name="https://www.infoq.com/presentations/fp-facebook-mobile-apps/"/>
          <p:cNvSpPr txBox="1"/>
          <p:nvPr/>
        </p:nvSpPr>
        <p:spPr>
          <a:xfrm>
            <a:off x="6620214" y="9397999"/>
            <a:ext cx="5023715"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https://www.infoq.com/presentations/fp-facebook-mobile-apps/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FE6EC"/>
        </a:solidFill>
      </p:bgPr>
    </p:bg>
    <p:spTree>
      <p:nvGrpSpPr>
        <p:cNvPr id="1" name=""/>
        <p:cNvGrpSpPr/>
        <p:nvPr/>
      </p:nvGrpSpPr>
      <p:grpSpPr>
        <a:xfrm>
          <a:off x="0" y="0"/>
          <a:ext cx="0" cy="0"/>
          <a:chOff x="0" y="0"/>
          <a:chExt cx="0" cy="0"/>
        </a:xfrm>
      </p:grpSpPr>
      <p:sp>
        <p:nvSpPr>
          <p:cNvPr id="271" name="En pratique"/>
          <p:cNvSpPr txBox="1"/>
          <p:nvPr>
            <p:ph type="title"/>
          </p:nvPr>
        </p:nvSpPr>
        <p:spPr>
          <a:prstGeom prst="rect">
            <a:avLst/>
          </a:prstGeom>
        </p:spPr>
        <p:txBody>
          <a:bodyPr/>
          <a:lstStyle/>
          <a:p>
            <a:pPr/>
            <a:r>
              <a:t>En pratique</a:t>
            </a:r>
          </a:p>
        </p:txBody>
      </p:sp>
      <p:sp>
        <p:nvSpPr>
          <p:cNvPr id="272" name="Double-click to edit"/>
          <p:cNvSpPr txBox="1"/>
          <p:nvPr>
            <p:ph type="body" idx="1"/>
          </p:nvPr>
        </p:nvSpPr>
        <p:spPr>
          <a:prstGeom prst="rect">
            <a:avLst/>
          </a:prstGeom>
        </p:spPr>
        <p:txBody>
          <a:bodyPr/>
          <a:lstStyle/>
          <a:p>
            <a:pPr/>
          </a:p>
        </p:txBody>
      </p:sp>
      <p:sp>
        <p:nvSpPr>
          <p:cNvPr id="2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4" name="Screenshot 2021-10-07 at 11.47.26.png" descr="Screenshot 2021-10-07 at 11.47.26.png"/>
          <p:cNvPicPr>
            <a:picLocks noChangeAspect="1"/>
          </p:cNvPicPr>
          <p:nvPr/>
        </p:nvPicPr>
        <p:blipFill>
          <a:blip r:embed="rId2">
            <a:extLst/>
          </a:blip>
          <a:srcRect l="683" t="1432" r="683" b="1432"/>
          <a:stretch>
            <a:fillRect/>
          </a:stretch>
        </p:blipFill>
        <p:spPr>
          <a:xfrm>
            <a:off x="1354137" y="2461021"/>
            <a:ext cx="10296683" cy="6266736"/>
          </a:xfrm>
          <a:prstGeom prst="rect">
            <a:avLst/>
          </a:prstGeom>
          <a:ln w="12700">
            <a:miter lim="400000"/>
          </a:ln>
        </p:spPr>
      </p:pic>
      <p:sp>
        <p:nvSpPr>
          <p:cNvPr id="275" name="https://www.infoq.com/presentations/fp-facebook-mobile-apps/"/>
          <p:cNvSpPr txBox="1"/>
          <p:nvPr/>
        </p:nvSpPr>
        <p:spPr>
          <a:xfrm>
            <a:off x="6620214" y="9397999"/>
            <a:ext cx="5023715"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https://www.infoq.com/presentations/fp-facebook-mobile-apps/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FE6EC"/>
        </a:solidFill>
      </p:bgPr>
    </p:bg>
    <p:spTree>
      <p:nvGrpSpPr>
        <p:cNvPr id="1" name=""/>
        <p:cNvGrpSpPr/>
        <p:nvPr/>
      </p:nvGrpSpPr>
      <p:grpSpPr>
        <a:xfrm>
          <a:off x="0" y="0"/>
          <a:ext cx="0" cy="0"/>
          <a:chOff x="0" y="0"/>
          <a:chExt cx="0" cy="0"/>
        </a:xfrm>
      </p:grpSpPr>
      <p:sp>
        <p:nvSpPr>
          <p:cNvPr id="277" name="En pratique"/>
          <p:cNvSpPr txBox="1"/>
          <p:nvPr>
            <p:ph type="title"/>
          </p:nvPr>
        </p:nvSpPr>
        <p:spPr>
          <a:prstGeom prst="rect">
            <a:avLst/>
          </a:prstGeom>
        </p:spPr>
        <p:txBody>
          <a:bodyPr/>
          <a:lstStyle/>
          <a:p>
            <a:pPr/>
            <a:r>
              <a:t>En pratique</a:t>
            </a:r>
          </a:p>
        </p:txBody>
      </p:sp>
      <p:sp>
        <p:nvSpPr>
          <p:cNvPr id="278" name="Double-click to edit"/>
          <p:cNvSpPr txBox="1"/>
          <p:nvPr>
            <p:ph type="body" idx="1"/>
          </p:nvPr>
        </p:nvSpPr>
        <p:spPr>
          <a:prstGeom prst="rect">
            <a:avLst/>
          </a:prstGeom>
        </p:spPr>
        <p:txBody>
          <a:bodyPr/>
          <a:lstStyle/>
          <a:p>
            <a:pPr/>
          </a:p>
        </p:txBody>
      </p:sp>
      <p:sp>
        <p:nvSpPr>
          <p:cNvPr id="2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0" name="Screenshot 2021-10-07 at 11.47.10.png" descr="Screenshot 2021-10-07 at 11.47.10.png"/>
          <p:cNvPicPr>
            <a:picLocks noChangeAspect="1"/>
          </p:cNvPicPr>
          <p:nvPr/>
        </p:nvPicPr>
        <p:blipFill>
          <a:blip r:embed="rId2">
            <a:extLst/>
          </a:blip>
          <a:srcRect l="0" t="1490" r="0" b="0"/>
          <a:stretch>
            <a:fillRect/>
          </a:stretch>
        </p:blipFill>
        <p:spPr>
          <a:xfrm>
            <a:off x="1295400" y="2461021"/>
            <a:ext cx="10388600" cy="6342954"/>
          </a:xfrm>
          <a:prstGeom prst="rect">
            <a:avLst/>
          </a:prstGeom>
          <a:ln w="12700">
            <a:miter lim="400000"/>
          </a:ln>
        </p:spPr>
      </p:pic>
      <p:sp>
        <p:nvSpPr>
          <p:cNvPr id="281" name="https://www.infoq.com/presentations/fp-facebook-mobile-apps/"/>
          <p:cNvSpPr txBox="1"/>
          <p:nvPr/>
        </p:nvSpPr>
        <p:spPr>
          <a:xfrm>
            <a:off x="6620214" y="9397999"/>
            <a:ext cx="5023715"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https://www.infoq.com/presentations/fp-facebook-mobile-apps/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FE6EC"/>
        </a:solidFill>
      </p:bgPr>
    </p:bg>
    <p:spTree>
      <p:nvGrpSpPr>
        <p:cNvPr id="1" name=""/>
        <p:cNvGrpSpPr/>
        <p:nvPr/>
      </p:nvGrpSpPr>
      <p:grpSpPr>
        <a:xfrm>
          <a:off x="0" y="0"/>
          <a:ext cx="0" cy="0"/>
          <a:chOff x="0" y="0"/>
          <a:chExt cx="0" cy="0"/>
        </a:xfrm>
      </p:grpSpPr>
      <p:sp>
        <p:nvSpPr>
          <p:cNvPr id="283" name="En pratique"/>
          <p:cNvSpPr txBox="1"/>
          <p:nvPr>
            <p:ph type="title"/>
          </p:nvPr>
        </p:nvSpPr>
        <p:spPr>
          <a:prstGeom prst="rect">
            <a:avLst/>
          </a:prstGeom>
        </p:spPr>
        <p:txBody>
          <a:bodyPr/>
          <a:lstStyle/>
          <a:p>
            <a:pPr/>
            <a:r>
              <a:t>En pratique</a:t>
            </a:r>
          </a:p>
        </p:txBody>
      </p:sp>
      <p:sp>
        <p:nvSpPr>
          <p:cNvPr id="284" name="Double-click to edit"/>
          <p:cNvSpPr txBox="1"/>
          <p:nvPr>
            <p:ph type="body" idx="1"/>
          </p:nvPr>
        </p:nvSpPr>
        <p:spPr>
          <a:prstGeom prst="rect">
            <a:avLst/>
          </a:prstGeom>
        </p:spPr>
        <p:txBody>
          <a:bodyPr/>
          <a:lstStyle/>
          <a:p>
            <a:pPr/>
          </a:p>
        </p:txBody>
      </p:sp>
      <p:sp>
        <p:nvSpPr>
          <p:cNvPr id="2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6" name="Screenshot 2021-10-07 at 11.47.54.png" descr="Screenshot 2021-10-07 at 11.47.54.png"/>
          <p:cNvPicPr>
            <a:picLocks noChangeAspect="1"/>
          </p:cNvPicPr>
          <p:nvPr/>
        </p:nvPicPr>
        <p:blipFill>
          <a:blip r:embed="rId2">
            <a:extLst/>
          </a:blip>
          <a:stretch>
            <a:fillRect/>
          </a:stretch>
        </p:blipFill>
        <p:spPr>
          <a:xfrm>
            <a:off x="1301750" y="2387600"/>
            <a:ext cx="10401300" cy="6438900"/>
          </a:xfrm>
          <a:prstGeom prst="rect">
            <a:avLst/>
          </a:prstGeom>
          <a:ln w="12700">
            <a:miter lim="400000"/>
          </a:ln>
        </p:spPr>
      </p:pic>
      <p:sp>
        <p:nvSpPr>
          <p:cNvPr id="287" name="https://www.infoq.com/presentations/fp-facebook-mobile-apps/"/>
          <p:cNvSpPr txBox="1"/>
          <p:nvPr/>
        </p:nvSpPr>
        <p:spPr>
          <a:xfrm>
            <a:off x="6620214" y="9397999"/>
            <a:ext cx="5023715"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https://www.infoq.com/presentations/fp-facebook-mobile-apps/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FE6EC"/>
        </a:solidFill>
      </p:bgPr>
    </p:bg>
    <p:spTree>
      <p:nvGrpSpPr>
        <p:cNvPr id="1" name=""/>
        <p:cNvGrpSpPr/>
        <p:nvPr/>
      </p:nvGrpSpPr>
      <p:grpSpPr>
        <a:xfrm>
          <a:off x="0" y="0"/>
          <a:ext cx="0" cy="0"/>
          <a:chOff x="0" y="0"/>
          <a:chExt cx="0" cy="0"/>
        </a:xfrm>
      </p:grpSpPr>
      <p:sp>
        <p:nvSpPr>
          <p:cNvPr id="289" name="En pratique"/>
          <p:cNvSpPr txBox="1"/>
          <p:nvPr>
            <p:ph type="title"/>
          </p:nvPr>
        </p:nvSpPr>
        <p:spPr>
          <a:prstGeom prst="rect">
            <a:avLst/>
          </a:prstGeom>
        </p:spPr>
        <p:txBody>
          <a:bodyPr/>
          <a:lstStyle/>
          <a:p>
            <a:pPr/>
            <a:r>
              <a:t>En pratique</a:t>
            </a:r>
          </a:p>
        </p:txBody>
      </p:sp>
      <p:sp>
        <p:nvSpPr>
          <p:cNvPr id="290" name="Double-click to edit"/>
          <p:cNvSpPr txBox="1"/>
          <p:nvPr>
            <p:ph type="body" idx="1"/>
          </p:nvPr>
        </p:nvSpPr>
        <p:spPr>
          <a:prstGeom prst="rect">
            <a:avLst/>
          </a:prstGeom>
        </p:spPr>
        <p:txBody>
          <a:bodyPr/>
          <a:lstStyle/>
          <a:p>
            <a:pPr/>
          </a:p>
        </p:txBody>
      </p:sp>
      <p:sp>
        <p:nvSpPr>
          <p:cNvPr id="2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2" name="Screenshot 2021-10-07 at 11.48.39.png" descr="Screenshot 2021-10-07 at 11.48.39.png"/>
          <p:cNvPicPr>
            <a:picLocks noChangeAspect="1"/>
          </p:cNvPicPr>
          <p:nvPr/>
        </p:nvPicPr>
        <p:blipFill>
          <a:blip r:embed="rId2">
            <a:extLst/>
          </a:blip>
          <a:srcRect l="1034" t="0" r="0" b="1671"/>
          <a:stretch>
            <a:fillRect/>
          </a:stretch>
        </p:blipFill>
        <p:spPr>
          <a:xfrm>
            <a:off x="1396636" y="2387600"/>
            <a:ext cx="10293714" cy="6331268"/>
          </a:xfrm>
          <a:prstGeom prst="rect">
            <a:avLst/>
          </a:prstGeom>
          <a:ln w="12700">
            <a:miter lim="400000"/>
          </a:ln>
        </p:spPr>
      </p:pic>
      <p:sp>
        <p:nvSpPr>
          <p:cNvPr id="293" name="https://www.infoq.com/presentations/fp-facebook-mobile-apps/"/>
          <p:cNvSpPr txBox="1"/>
          <p:nvPr/>
        </p:nvSpPr>
        <p:spPr>
          <a:xfrm>
            <a:off x="6620214" y="9397999"/>
            <a:ext cx="5023715"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https://www.infoq.com/presentations/fp-facebook-mobile-apps/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MVVM (ou MVP)"/>
          <p:cNvSpPr txBox="1"/>
          <p:nvPr>
            <p:ph type="title"/>
          </p:nvPr>
        </p:nvSpPr>
        <p:spPr>
          <a:prstGeom prst="rect">
            <a:avLst/>
          </a:prstGeom>
        </p:spPr>
        <p:txBody>
          <a:bodyPr/>
          <a:lstStyle/>
          <a:p>
            <a:pPr/>
            <a:r>
              <a:t>MVVM (ou MVP)</a:t>
            </a: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2017-08-29-1-mvvm.png" descr="2017-08-29-1-mvvm.png"/>
          <p:cNvPicPr>
            <a:picLocks noChangeAspect="1"/>
          </p:cNvPicPr>
          <p:nvPr/>
        </p:nvPicPr>
        <p:blipFill>
          <a:blip r:embed="rId3">
            <a:extLst/>
          </a:blip>
          <a:stretch>
            <a:fillRect/>
          </a:stretch>
        </p:blipFill>
        <p:spPr>
          <a:xfrm>
            <a:off x="0" y="2041588"/>
            <a:ext cx="13004800" cy="72898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MVVM avec Vue"/>
          <p:cNvSpPr txBox="1"/>
          <p:nvPr>
            <p:ph type="title"/>
          </p:nvPr>
        </p:nvSpPr>
        <p:spPr>
          <a:prstGeom prst="rect">
            <a:avLst/>
          </a:prstGeom>
        </p:spPr>
        <p:txBody>
          <a:bodyPr/>
          <a:lstStyle/>
          <a:p>
            <a:pPr/>
            <a:r>
              <a:t>MVVM avec Vue</a:t>
            </a:r>
          </a:p>
        </p:txBody>
      </p:sp>
      <p:sp>
        <p:nvSpPr>
          <p:cNvPr id="303" name="Double-click to edit"/>
          <p:cNvSpPr txBox="1"/>
          <p:nvPr>
            <p:ph type="body" idx="1"/>
          </p:nvPr>
        </p:nvSpPr>
        <p:spPr>
          <a:prstGeom prst="rect">
            <a:avLst/>
          </a:prstGeom>
        </p:spPr>
        <p:txBody>
          <a:bodyPr/>
          <a:lstStyle/>
          <a:p>
            <a:pPr/>
          </a:p>
        </p:txBody>
      </p:sp>
      <p:sp>
        <p:nvSpPr>
          <p:cNvPr id="3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5" name="mvvm.png" descr="mvvm.png"/>
          <p:cNvPicPr>
            <a:picLocks noChangeAspect="1"/>
          </p:cNvPicPr>
          <p:nvPr/>
        </p:nvPicPr>
        <p:blipFill>
          <a:blip r:embed="rId2">
            <a:extLst/>
          </a:blip>
          <a:srcRect l="0" t="0" r="2348" b="3196"/>
          <a:stretch>
            <a:fillRect/>
          </a:stretch>
        </p:blipFill>
        <p:spPr>
          <a:xfrm>
            <a:off x="13046512" y="1489737"/>
            <a:ext cx="11161553" cy="6773995"/>
          </a:xfrm>
          <a:prstGeom prst="rect">
            <a:avLst/>
          </a:prstGeom>
          <a:ln w="12700">
            <a:miter lim="400000"/>
          </a:ln>
        </p:spPr>
      </p:pic>
      <p:pic>
        <p:nvPicPr>
          <p:cNvPr id="306" name="mvvm-1.png" descr="mvvm-1.png"/>
          <p:cNvPicPr>
            <a:picLocks noChangeAspect="1"/>
          </p:cNvPicPr>
          <p:nvPr/>
        </p:nvPicPr>
        <p:blipFill>
          <a:blip r:embed="rId3">
            <a:extLst/>
          </a:blip>
          <a:stretch>
            <a:fillRect/>
          </a:stretch>
        </p:blipFill>
        <p:spPr>
          <a:xfrm>
            <a:off x="389418" y="2209926"/>
            <a:ext cx="11709401" cy="622062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En pratique avec Vue"/>
          <p:cNvSpPr txBox="1"/>
          <p:nvPr>
            <p:ph type="title"/>
          </p:nvPr>
        </p:nvSpPr>
        <p:spPr>
          <a:prstGeom prst="rect">
            <a:avLst/>
          </a:prstGeom>
        </p:spPr>
        <p:txBody>
          <a:bodyPr/>
          <a:lstStyle/>
          <a:p>
            <a:pPr/>
            <a:r>
              <a:t>En pratique avec Vue</a:t>
            </a:r>
          </a:p>
        </p:txBody>
      </p:sp>
      <p:sp>
        <p:nvSpPr>
          <p:cNvPr id="309" name="Double-click to edit"/>
          <p:cNvSpPr txBox="1"/>
          <p:nvPr>
            <p:ph type="body" idx="1"/>
          </p:nvPr>
        </p:nvSpPr>
        <p:spPr>
          <a:prstGeom prst="rect">
            <a:avLst/>
          </a:prstGeom>
        </p:spPr>
        <p:txBody>
          <a:bodyPr/>
          <a:lstStyle/>
          <a:p>
            <a:pPr/>
          </a:p>
        </p:txBody>
      </p:sp>
      <p:sp>
        <p:nvSpPr>
          <p:cNvPr id="3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1" name="mvvm-2.png" descr="mvvm-2.png"/>
          <p:cNvPicPr>
            <a:picLocks noChangeAspect="1"/>
          </p:cNvPicPr>
          <p:nvPr/>
        </p:nvPicPr>
        <p:blipFill>
          <a:blip r:embed="rId2">
            <a:extLst/>
          </a:blip>
          <a:stretch>
            <a:fillRect/>
          </a:stretch>
        </p:blipFill>
        <p:spPr>
          <a:xfrm>
            <a:off x="647700" y="2406355"/>
            <a:ext cx="11709400" cy="6560267"/>
          </a:xfrm>
          <a:prstGeom prst="rect">
            <a:avLst/>
          </a:prstGeom>
          <a:ln w="12700">
            <a:miter lim="400000"/>
          </a:ln>
        </p:spPr>
      </p:pic>
      <p:sp>
        <p:nvSpPr>
          <p:cNvPr id="312" name="Data"/>
          <p:cNvSpPr txBox="1"/>
          <p:nvPr/>
        </p:nvSpPr>
        <p:spPr>
          <a:xfrm>
            <a:off x="11256757" y="2954744"/>
            <a:ext cx="627127" cy="39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chemeClr val="accent5"/>
                </a:solidFill>
              </a:defRPr>
            </a:lvl1pPr>
          </a:lstStyle>
          <a:p>
            <a:pPr/>
            <a:r>
              <a:t>Data</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ouble-click to edit"/>
          <p:cNvSpPr txBox="1"/>
          <p:nvPr>
            <p:ph type="title"/>
          </p:nvPr>
        </p:nvSpPr>
        <p:spPr>
          <a:prstGeom prst="rect">
            <a:avLst/>
          </a:prstGeom>
        </p:spPr>
        <p:txBody>
          <a:bodyPr/>
          <a:lstStyle/>
          <a:p>
            <a:pPr/>
          </a:p>
        </p:txBody>
      </p:sp>
      <p:sp>
        <p:nvSpPr>
          <p:cNvPr id="315" name="Double-click to edit"/>
          <p:cNvSpPr txBox="1"/>
          <p:nvPr>
            <p:ph type="body" idx="1"/>
          </p:nvPr>
        </p:nvSpPr>
        <p:spPr>
          <a:prstGeom prst="rect">
            <a:avLst/>
          </a:prstGeom>
        </p:spPr>
        <p:txBody>
          <a:bodyPr/>
          <a:lstStyle/>
          <a:p>
            <a:pPr/>
          </a:p>
        </p:txBody>
      </p:sp>
      <p:sp>
        <p:nvSpPr>
          <p:cNvPr id="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7" name="Image" descr="Image"/>
          <p:cNvPicPr>
            <a:picLocks noChangeAspect="1"/>
          </p:cNvPicPr>
          <p:nvPr/>
        </p:nvPicPr>
        <p:blipFill>
          <a:blip r:embed="rId3">
            <a:extLst/>
          </a:blip>
          <a:stretch>
            <a:fillRect/>
          </a:stretch>
        </p:blipFill>
        <p:spPr>
          <a:xfrm>
            <a:off x="0" y="812800"/>
            <a:ext cx="13004800" cy="8128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Plan"/>
          <p:cNvSpPr txBox="1"/>
          <p:nvPr>
            <p:ph type="title"/>
          </p:nvPr>
        </p:nvSpPr>
        <p:spPr>
          <a:prstGeom prst="rect">
            <a:avLst/>
          </a:prstGeom>
        </p:spPr>
        <p:txBody>
          <a:bodyPr/>
          <a:lstStyle/>
          <a:p>
            <a:pPr/>
            <a:r>
              <a:t>Plan</a:t>
            </a:r>
          </a:p>
        </p:txBody>
      </p:sp>
      <p:sp>
        <p:nvSpPr>
          <p:cNvPr id="219" name="Quoi et pourquoi la réactivé…"/>
          <p:cNvSpPr txBox="1"/>
          <p:nvPr>
            <p:ph type="body" idx="1"/>
          </p:nvPr>
        </p:nvSpPr>
        <p:spPr>
          <a:prstGeom prst="rect">
            <a:avLst/>
          </a:prstGeom>
        </p:spPr>
        <p:txBody>
          <a:bodyPr/>
          <a:lstStyle/>
          <a:p>
            <a:pPr lvl="1" marL="730250" indent="-285750">
              <a:spcBef>
                <a:spcPts val="1600"/>
              </a:spcBef>
              <a:defRPr sz="3600"/>
            </a:pPr>
            <a:r>
              <a:rPr>
                <a:latin typeface="Helvetica Neue Medium"/>
                <a:ea typeface="Helvetica Neue Medium"/>
                <a:cs typeface="Helvetica Neue Medium"/>
                <a:sym typeface="Helvetica Neue Medium"/>
              </a:rPr>
              <a:t>Quoi et pourquoi la réactivé</a:t>
            </a:r>
          </a:p>
          <a:p>
            <a:pPr lvl="1" marL="730250" indent="-285750">
              <a:spcBef>
                <a:spcPts val="1600"/>
              </a:spcBef>
              <a:defRPr sz="3600"/>
            </a:pPr>
            <a:r>
              <a:t>Quelles limites de MVC </a:t>
            </a:r>
          </a:p>
          <a:p>
            <a:pPr lvl="1" marL="730250" indent="-285750">
              <a:spcBef>
                <a:spcPts val="1600"/>
              </a:spcBef>
              <a:defRPr sz="3600"/>
            </a:pPr>
            <a:r>
              <a:t>Architecture Flux</a:t>
            </a:r>
          </a:p>
          <a:p>
            <a:pPr lvl="1" marL="730250" indent="-285750">
              <a:spcBef>
                <a:spcPts val="1600"/>
              </a:spcBef>
              <a:defRPr sz="3600"/>
            </a:pPr>
            <a:r>
              <a:t>Réactivité, Vue et Vue</a:t>
            </a:r>
          </a:p>
          <a:p>
            <a:pPr lvl="1" marL="730250" indent="-285750">
              <a:spcBef>
                <a:spcPts val="1600"/>
              </a:spcBef>
              <a:defRPr sz="3600"/>
            </a:pPr>
            <a:r>
              <a:t>Traitement réactif de flux	</a:t>
            </a:r>
          </a:p>
        </p:txBody>
      </p:sp>
      <p:sp>
        <p:nvSpPr>
          <p:cNvPr id="220"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Un DOM Virtuel"/>
          <p:cNvSpPr txBox="1"/>
          <p:nvPr>
            <p:ph type="title"/>
          </p:nvPr>
        </p:nvSpPr>
        <p:spPr>
          <a:prstGeom prst="rect">
            <a:avLst/>
          </a:prstGeom>
        </p:spPr>
        <p:txBody>
          <a:bodyPr/>
          <a:lstStyle/>
          <a:p>
            <a:pPr/>
            <a:r>
              <a:t>Un DOM Virtuel</a:t>
            </a: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 name="https://teropa.info/blog/2015/03/02/change-and-its-detection-in-javascript-frameworks.html"/>
          <p:cNvSpPr txBox="1"/>
          <p:nvPr/>
        </p:nvSpPr>
        <p:spPr>
          <a:xfrm>
            <a:off x="5248423" y="1300684"/>
            <a:ext cx="7210476"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2" invalidUrl="" action="" tgtFrame="" tooltip="" history="1" highlightClick="0" endSnd="0"/>
              </a:rPr>
              <a:t>https://teropa.info/blog/2015/03/02/change-and-its-detection-in-javascript-frameworks.html</a:t>
            </a:r>
            <a:r>
              <a:t> </a:t>
            </a:r>
          </a:p>
        </p:txBody>
      </p:sp>
      <p:pic>
        <p:nvPicPr>
          <p:cNvPr id="324" name="onchange_vdom_change.png" descr="onchange_vdom_change.png"/>
          <p:cNvPicPr>
            <a:picLocks noChangeAspect="1"/>
          </p:cNvPicPr>
          <p:nvPr/>
        </p:nvPicPr>
        <p:blipFill>
          <a:blip r:embed="rId3">
            <a:extLst/>
          </a:blip>
          <a:stretch>
            <a:fillRect/>
          </a:stretch>
        </p:blipFill>
        <p:spPr>
          <a:xfrm>
            <a:off x="378692" y="2209926"/>
            <a:ext cx="12247416" cy="6978120"/>
          </a:xfrm>
          <a:prstGeom prst="rect">
            <a:avLst/>
          </a:prstGeom>
          <a:ln w="12700">
            <a:miter lim="400000"/>
          </a:ln>
        </p:spPr>
      </p:pic>
      <p:sp>
        <p:nvSpPr>
          <p:cNvPr id="325" name="DOM"/>
          <p:cNvSpPr txBox="1"/>
          <p:nvPr/>
        </p:nvSpPr>
        <p:spPr>
          <a:xfrm>
            <a:off x="5954915" y="2008591"/>
            <a:ext cx="648082"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Helvetica Neue"/>
                <a:ea typeface="Helvetica Neue"/>
                <a:cs typeface="Helvetica Neue"/>
                <a:sym typeface="Helvetica Neue"/>
              </a:defRPr>
            </a:lvl1pPr>
          </a:lstStyle>
          <a:p>
            <a:pPr/>
            <a:r>
              <a:t>DOM</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Les bibliothèques Javascript"/>
          <p:cNvSpPr txBox="1"/>
          <p:nvPr>
            <p:ph type="title"/>
          </p:nvPr>
        </p:nvSpPr>
        <p:spPr>
          <a:prstGeom prst="rect">
            <a:avLst/>
          </a:prstGeom>
        </p:spPr>
        <p:txBody>
          <a:bodyPr/>
          <a:lstStyle/>
          <a:p>
            <a:pPr/>
            <a:r>
              <a:t>Les bibliothèques Javascript</a:t>
            </a:r>
          </a:p>
        </p:txBody>
      </p:sp>
      <p:sp>
        <p:nvSpPr>
          <p:cNvPr id="3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 name="Screen Shot 2016-05-12 at 15.29.38.png" descr="Screen Shot 2016-05-12 at 15.29.38.png"/>
          <p:cNvPicPr>
            <a:picLocks noChangeAspect="1"/>
          </p:cNvPicPr>
          <p:nvPr/>
        </p:nvPicPr>
        <p:blipFill>
          <a:blip r:embed="rId2">
            <a:extLst/>
          </a:blip>
          <a:stretch>
            <a:fillRect/>
          </a:stretch>
        </p:blipFill>
        <p:spPr>
          <a:xfrm>
            <a:off x="340790" y="2279650"/>
            <a:ext cx="4172907" cy="6565900"/>
          </a:xfrm>
          <a:prstGeom prst="rect">
            <a:avLst/>
          </a:prstGeom>
          <a:ln w="12700">
            <a:miter lim="400000"/>
          </a:ln>
        </p:spPr>
      </p:pic>
      <p:pic>
        <p:nvPicPr>
          <p:cNvPr id="330" name="Image" descr="Image"/>
          <p:cNvPicPr>
            <a:picLocks noChangeAspect="1"/>
          </p:cNvPicPr>
          <p:nvPr/>
        </p:nvPicPr>
        <p:blipFill>
          <a:blip r:embed="rId3">
            <a:extLst/>
          </a:blip>
          <a:stretch>
            <a:fillRect/>
          </a:stretch>
        </p:blipFill>
        <p:spPr>
          <a:xfrm>
            <a:off x="9284049" y="4869570"/>
            <a:ext cx="3184692" cy="1487660"/>
          </a:xfrm>
          <a:prstGeom prst="rect">
            <a:avLst/>
          </a:prstGeom>
          <a:ln w="12700">
            <a:miter lim="400000"/>
          </a:ln>
        </p:spPr>
      </p:pic>
      <p:pic>
        <p:nvPicPr>
          <p:cNvPr id="331" name="Image" descr="Image"/>
          <p:cNvPicPr>
            <a:picLocks noChangeAspect="1"/>
          </p:cNvPicPr>
          <p:nvPr/>
        </p:nvPicPr>
        <p:blipFill>
          <a:blip r:embed="rId4">
            <a:extLst/>
          </a:blip>
          <a:stretch>
            <a:fillRect/>
          </a:stretch>
        </p:blipFill>
        <p:spPr>
          <a:xfrm>
            <a:off x="4447337" y="2442273"/>
            <a:ext cx="4505816" cy="691291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FE6EC"/>
        </a:solidFill>
      </p:bgPr>
    </p:bg>
    <p:spTree>
      <p:nvGrpSpPr>
        <p:cNvPr id="1" name=""/>
        <p:cNvGrpSpPr/>
        <p:nvPr/>
      </p:nvGrpSpPr>
      <p:grpSpPr>
        <a:xfrm>
          <a:off x="0" y="0"/>
          <a:ext cx="0" cy="0"/>
          <a:chOff x="0" y="0"/>
          <a:chExt cx="0" cy="0"/>
        </a:xfrm>
      </p:grpSpPr>
      <p:sp>
        <p:nvSpPr>
          <p:cNvPr id="333" name="En pratique"/>
          <p:cNvSpPr txBox="1"/>
          <p:nvPr>
            <p:ph type="title"/>
          </p:nvPr>
        </p:nvSpPr>
        <p:spPr>
          <a:prstGeom prst="rect">
            <a:avLst/>
          </a:prstGeom>
        </p:spPr>
        <p:txBody>
          <a:bodyPr/>
          <a:lstStyle/>
          <a:p>
            <a:pPr/>
            <a:r>
              <a:t>En pratique</a:t>
            </a:r>
          </a:p>
        </p:txBody>
      </p:sp>
      <p:sp>
        <p:nvSpPr>
          <p:cNvPr id="334" name="Double-click to edit"/>
          <p:cNvSpPr txBox="1"/>
          <p:nvPr>
            <p:ph type="body" idx="1"/>
          </p:nvPr>
        </p:nvSpPr>
        <p:spPr>
          <a:prstGeom prst="rect">
            <a:avLst/>
          </a:prstGeom>
        </p:spPr>
        <p:txBody>
          <a:bodyPr/>
          <a:lstStyle/>
          <a:p>
            <a:pPr/>
          </a:p>
        </p:txBody>
      </p:sp>
      <p:sp>
        <p:nvSpPr>
          <p:cNvPr id="3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6" name="Screenshot 2021-10-07 at 11.51.38.png" descr="Screenshot 2021-10-07 at 11.51.38.png"/>
          <p:cNvPicPr>
            <a:picLocks noChangeAspect="1"/>
          </p:cNvPicPr>
          <p:nvPr/>
        </p:nvPicPr>
        <p:blipFill>
          <a:blip r:embed="rId2">
            <a:extLst/>
          </a:blip>
          <a:srcRect l="0" t="0" r="0" b="1194"/>
          <a:stretch>
            <a:fillRect/>
          </a:stretch>
        </p:blipFill>
        <p:spPr>
          <a:xfrm>
            <a:off x="-61318" y="1801812"/>
            <a:ext cx="13127285" cy="7521434"/>
          </a:xfrm>
          <a:prstGeom prst="rect">
            <a:avLst/>
          </a:prstGeom>
          <a:ln w="12700">
            <a:miter lim="400000"/>
          </a:ln>
        </p:spPr>
      </p:pic>
      <p:sp>
        <p:nvSpPr>
          <p:cNvPr id="337" name="https://speakerdeck.com/jessitron/functional-principles-in-react-and-elm?slide=4"/>
          <p:cNvSpPr txBox="1"/>
          <p:nvPr/>
        </p:nvSpPr>
        <p:spPr>
          <a:xfrm>
            <a:off x="5364483" y="9397999"/>
            <a:ext cx="6345479"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3" invalidUrl="" action="" tgtFrame="" tooltip="" history="1" highlightClick="0" endSnd="0"/>
              </a:rPr>
              <a:t>https://speakerdeck.com/jessitron/functional-principles-in-react-and-elm?slide=4</a:t>
            </a:r>
            <a: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Problèmes"/>
          <p:cNvSpPr txBox="1"/>
          <p:nvPr>
            <p:ph type="title"/>
          </p:nvPr>
        </p:nvSpPr>
        <p:spPr>
          <a:prstGeom prst="rect">
            <a:avLst/>
          </a:prstGeom>
        </p:spPr>
        <p:txBody>
          <a:bodyPr/>
          <a:lstStyle/>
          <a:p>
            <a:pPr/>
            <a:r>
              <a:t>Problèmes</a:t>
            </a:r>
          </a:p>
        </p:txBody>
      </p:sp>
      <p:sp>
        <p:nvSpPr>
          <p:cNvPr id="340" name="1. La vue gère son état “en interne” -&gt; elle est mutable  mais influe sur le modèle quand même.…"/>
          <p:cNvSpPr txBox="1"/>
          <p:nvPr>
            <p:ph type="body" idx="1"/>
          </p:nvPr>
        </p:nvSpPr>
        <p:spPr>
          <a:prstGeom prst="rect">
            <a:avLst/>
          </a:prstGeom>
        </p:spPr>
        <p:txBody>
          <a:bodyPr/>
          <a:lstStyle/>
          <a:p>
            <a:pPr/>
            <a:r>
              <a:t>1.	La vue gère son état “en interne” -&gt; elle est mutable</a:t>
            </a:r>
            <a:br/>
            <a:r>
              <a:t>	mais influe sur le modèle quand même.</a:t>
            </a:r>
          </a:p>
          <a:p>
            <a:pPr/>
            <a:r>
              <a:t>2.	Un changement implique une cascade d’inter-</a:t>
            </a:r>
            <a:br/>
            <a:r>
              <a:t>	dépendances</a:t>
            </a:r>
          </a:p>
          <a:p>
            <a:pPr lvl="1" marL="825500" indent="-253999"/>
            <a:r>
              <a:t>Lenteurs (re-dessins multiples) sur le thread principal</a:t>
            </a:r>
          </a:p>
          <a:p>
            <a:pPr lvl="1" marL="825500" indent="-253999"/>
            <a:r>
              <a:t>Race conditions, à cause d’opérations atomique </a:t>
            </a:r>
          </a:p>
          <a:p>
            <a:pPr lvl="1" marL="825500" indent="-253999"/>
            <a:r>
              <a:t>Complexité et risque d’inter-blocage</a:t>
            </a:r>
          </a:p>
        </p:txBody>
      </p:sp>
      <p:sp>
        <p:nvSpPr>
          <p:cNvPr id="3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Plan"/>
          <p:cNvSpPr txBox="1"/>
          <p:nvPr>
            <p:ph type="title"/>
          </p:nvPr>
        </p:nvSpPr>
        <p:spPr>
          <a:prstGeom prst="rect">
            <a:avLst/>
          </a:prstGeom>
        </p:spPr>
        <p:txBody>
          <a:bodyPr/>
          <a:lstStyle/>
          <a:p>
            <a:pPr/>
            <a:r>
              <a:t>Plan</a:t>
            </a:r>
          </a:p>
        </p:txBody>
      </p:sp>
      <p:sp>
        <p:nvSpPr>
          <p:cNvPr id="346" name="Quoi et pourquoi la réactivé…"/>
          <p:cNvSpPr txBox="1"/>
          <p:nvPr>
            <p:ph type="body" idx="1"/>
          </p:nvPr>
        </p:nvSpPr>
        <p:spPr>
          <a:prstGeom prst="rect">
            <a:avLst/>
          </a:prstGeom>
        </p:spPr>
        <p:txBody>
          <a:bodyPr/>
          <a:lstStyle/>
          <a:p>
            <a:pPr lvl="1" marL="730250" indent="-285750">
              <a:spcBef>
                <a:spcPts val="1600"/>
              </a:spcBef>
              <a:defRPr sz="3600"/>
            </a:pPr>
            <a:r>
              <a:t>Quoi et pourquoi la réactivé</a:t>
            </a:r>
          </a:p>
          <a:p>
            <a:pPr lvl="1" marL="730250" indent="-285750">
              <a:spcBef>
                <a:spcPts val="1600"/>
              </a:spcBef>
              <a:defRPr sz="3600"/>
            </a:pPr>
            <a:r>
              <a:t>Quelles limites de MVC </a:t>
            </a:r>
          </a:p>
          <a:p>
            <a:pPr lvl="1" marL="730250" indent="-285750">
              <a:spcBef>
                <a:spcPts val="1600"/>
              </a:spcBef>
              <a:defRPr sz="3600"/>
            </a:pPr>
            <a:r>
              <a:rPr>
                <a:latin typeface="Helvetica Neue Medium"/>
                <a:ea typeface="Helvetica Neue Medium"/>
                <a:cs typeface="Helvetica Neue Medium"/>
                <a:sym typeface="Helvetica Neue Medium"/>
              </a:rPr>
              <a:t>Architecture Flux</a:t>
            </a:r>
          </a:p>
          <a:p>
            <a:pPr lvl="1" marL="730250" indent="-285750">
              <a:spcBef>
                <a:spcPts val="1600"/>
              </a:spcBef>
              <a:defRPr sz="3600"/>
            </a:pPr>
            <a:r>
              <a:t>Réactivité, Vue et Vuex</a:t>
            </a:r>
          </a:p>
          <a:p>
            <a:pPr lvl="1" marL="730250" indent="-285750">
              <a:spcBef>
                <a:spcPts val="1600"/>
              </a:spcBef>
              <a:defRPr sz="3600"/>
            </a:pPr>
            <a:r>
              <a:t>Traitement réactif de flux	</a:t>
            </a: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Flux de données avec Vue"/>
          <p:cNvSpPr txBox="1"/>
          <p:nvPr>
            <p:ph type="title"/>
          </p:nvPr>
        </p:nvSpPr>
        <p:spPr>
          <a:prstGeom prst="rect">
            <a:avLst/>
          </a:prstGeom>
        </p:spPr>
        <p:txBody>
          <a:bodyPr/>
          <a:lstStyle/>
          <a:p>
            <a:pPr/>
            <a:r>
              <a:t>Flux de données avec Vue</a:t>
            </a:r>
          </a:p>
        </p:txBody>
      </p:sp>
      <p:sp>
        <p:nvSpPr>
          <p:cNvPr id="350" name="Deux approches au data-binding (lien entre données et vue):…"/>
          <p:cNvSpPr txBox="1"/>
          <p:nvPr>
            <p:ph type="body" idx="1"/>
          </p:nvPr>
        </p:nvSpPr>
        <p:spPr>
          <a:prstGeom prst="rect">
            <a:avLst/>
          </a:prstGeom>
        </p:spPr>
        <p:txBody>
          <a:bodyPr/>
          <a:lstStyle/>
          <a:p>
            <a:pPr/>
            <a:r>
              <a:t>Deux approches au data-binding (lien entre données et vue):</a:t>
            </a:r>
          </a:p>
          <a:p>
            <a:pPr lvl="1"/>
            <a:r>
              <a:t>Two way data-binding</a:t>
            </a:r>
            <a:br/>
          </a:p>
          <a:p>
            <a:pPr lvl="1"/>
            <a:r>
              <a:t>One way data binding</a:t>
            </a:r>
            <a:br/>
            <a:r>
              <a:t>Le flux de données est uni-directionnel, les enfants ne modifient pas les données qui sont contrôlées par leur parents.</a:t>
            </a:r>
            <a:br/>
            <a:r>
              <a:t>Mais les enfants peuvent demander au parent de se mettre à jour (et tout rafraichir depuis le modèle).</a:t>
            </a:r>
          </a:p>
        </p:txBody>
      </p:sp>
      <p:sp>
        <p:nvSpPr>
          <p:cNvPr id="3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2" name="A corriger / compléter"/>
          <p:cNvSpPr/>
          <p:nvPr/>
        </p:nvSpPr>
        <p:spPr>
          <a:xfrm rot="2700000">
            <a:off x="13406305" y="2452095"/>
            <a:ext cx="6072436" cy="1270001"/>
          </a:xfrm>
          <a:prstGeom prst="rect">
            <a:avLst/>
          </a:prstGeom>
          <a:solidFill>
            <a:srgbClr val="F5EE0D"/>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marR="0" algn="ctr" defTabSz="584200">
              <a:defRPr sz="3600">
                <a:uFillTx/>
              </a:defRPr>
            </a:lvl1pPr>
          </a:lstStyle>
          <a:p>
            <a:pPr/>
            <a:r>
              <a:t>A corriger / compléter</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L’architecture Flux"/>
          <p:cNvSpPr txBox="1"/>
          <p:nvPr>
            <p:ph type="title"/>
          </p:nvPr>
        </p:nvSpPr>
        <p:spPr>
          <a:prstGeom prst="rect">
            <a:avLst/>
          </a:prstGeom>
        </p:spPr>
        <p:txBody>
          <a:bodyPr/>
          <a:lstStyle/>
          <a:p>
            <a:pPr/>
            <a:r>
              <a:t>L’architecture Flux</a:t>
            </a:r>
          </a:p>
        </p:txBody>
      </p:sp>
      <p:sp>
        <p:nvSpPr>
          <p:cNvPr id="355" name="Double-click to edit"/>
          <p:cNvSpPr txBox="1"/>
          <p:nvPr>
            <p:ph type="body" idx="1"/>
          </p:nvPr>
        </p:nvSpPr>
        <p:spPr>
          <a:prstGeom prst="rect">
            <a:avLst/>
          </a:prstGeom>
        </p:spPr>
        <p:txBody>
          <a:bodyPr/>
          <a:lstStyle/>
          <a:p>
            <a:pP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Image" descr="Image"/>
          <p:cNvPicPr>
            <a:picLocks noChangeAspect="1"/>
          </p:cNvPicPr>
          <p:nvPr/>
        </p:nvPicPr>
        <p:blipFill>
          <a:blip r:embed="rId2">
            <a:extLst/>
          </a:blip>
          <a:stretch>
            <a:fillRect/>
          </a:stretch>
        </p:blipFill>
        <p:spPr>
          <a:xfrm>
            <a:off x="-1" y="3596874"/>
            <a:ext cx="13004801" cy="393145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Principe généraux de Flux"/>
          <p:cNvSpPr txBox="1"/>
          <p:nvPr>
            <p:ph type="title"/>
          </p:nvPr>
        </p:nvSpPr>
        <p:spPr>
          <a:prstGeom prst="rect">
            <a:avLst/>
          </a:prstGeom>
        </p:spPr>
        <p:txBody>
          <a:bodyPr/>
          <a:lstStyle/>
          <a:p>
            <a:pPr/>
            <a:r>
              <a:t>Principe généraux de Flux</a:t>
            </a:r>
          </a:p>
        </p:txBody>
      </p:sp>
      <p:sp>
        <p:nvSpPr>
          <p:cNvPr id="360" name="Double-click to edit"/>
          <p:cNvSpPr txBox="1"/>
          <p:nvPr>
            <p:ph type="body" idx="1"/>
          </p:nvPr>
        </p:nvSpPr>
        <p:spPr>
          <a:prstGeom prst="rect">
            <a:avLst/>
          </a:prstGeom>
        </p:spPr>
        <p:txBody>
          <a:bodyPr/>
          <a:lstStyle/>
          <a:p>
            <a:pPr/>
          </a:p>
        </p:txBody>
      </p:sp>
      <p:sp>
        <p:nvSpPr>
          <p:cNvPr id="3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 name="Screenshot 2021-10-07 at 12.16.10.png" descr="Screenshot 2021-10-07 at 12.16.10.png"/>
          <p:cNvPicPr>
            <a:picLocks noChangeAspect="1"/>
          </p:cNvPicPr>
          <p:nvPr/>
        </p:nvPicPr>
        <p:blipFill>
          <a:blip r:embed="rId2">
            <a:extLst/>
          </a:blip>
          <a:stretch>
            <a:fillRect/>
          </a:stretch>
        </p:blipFill>
        <p:spPr>
          <a:xfrm>
            <a:off x="1308100" y="2473388"/>
            <a:ext cx="10388600" cy="642620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On modifie le modèle directement"/>
          <p:cNvSpPr txBox="1"/>
          <p:nvPr>
            <p:ph type="title"/>
          </p:nvPr>
        </p:nvSpPr>
        <p:spPr>
          <a:prstGeom prst="rect">
            <a:avLst/>
          </a:prstGeom>
        </p:spPr>
        <p:txBody>
          <a:bodyPr/>
          <a:lstStyle/>
          <a:p>
            <a:pPr/>
            <a:r>
              <a:t>On modifie le modèle directement</a:t>
            </a:r>
          </a:p>
        </p:txBody>
      </p:sp>
      <p:sp>
        <p:nvSpPr>
          <p:cNvPr id="365" name="Double-click to edit"/>
          <p:cNvSpPr txBox="1"/>
          <p:nvPr>
            <p:ph type="body" idx="1"/>
          </p:nvPr>
        </p:nvSpPr>
        <p:spPr>
          <a:prstGeom prst="rect">
            <a:avLst/>
          </a:prstGeom>
        </p:spPr>
        <p:txBody>
          <a:bodyPr/>
          <a:lstStyle/>
          <a:p>
            <a:pPr/>
          </a:p>
        </p:txBody>
      </p:sp>
      <p:sp>
        <p:nvSpPr>
          <p:cNvPr id="3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7" name="Screenshot 2021-10-07 at 12.27.12.png" descr="Screenshot 2021-10-07 at 12.27.12.png"/>
          <p:cNvPicPr>
            <a:picLocks noChangeAspect="1"/>
          </p:cNvPicPr>
          <p:nvPr/>
        </p:nvPicPr>
        <p:blipFill>
          <a:blip r:embed="rId2">
            <a:extLst/>
          </a:blip>
          <a:stretch>
            <a:fillRect/>
          </a:stretch>
        </p:blipFill>
        <p:spPr>
          <a:xfrm>
            <a:off x="1295400" y="2479738"/>
            <a:ext cx="10388600" cy="64135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Nouvel arbre de rendu"/>
          <p:cNvSpPr txBox="1"/>
          <p:nvPr>
            <p:ph type="title"/>
          </p:nvPr>
        </p:nvSpPr>
        <p:spPr>
          <a:prstGeom prst="rect">
            <a:avLst/>
          </a:prstGeom>
        </p:spPr>
        <p:txBody>
          <a:bodyPr/>
          <a:lstStyle/>
          <a:p>
            <a:pPr/>
            <a:r>
              <a:t>Nouvel arbre de rendu</a:t>
            </a:r>
          </a:p>
        </p:txBody>
      </p:sp>
      <p:sp>
        <p:nvSpPr>
          <p:cNvPr id="370" name="Double-click to edit"/>
          <p:cNvSpPr txBox="1"/>
          <p:nvPr>
            <p:ph type="body" idx="1"/>
          </p:nvPr>
        </p:nvSpPr>
        <p:spPr>
          <a:prstGeom prst="rect">
            <a:avLst/>
          </a:prstGeom>
        </p:spPr>
        <p:txBody>
          <a:bodyPr/>
          <a:lstStyle/>
          <a:p>
            <a:pP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Screenshot 2021-10-07 at 12.27.48.png" descr="Screenshot 2021-10-07 at 12.27.48.png"/>
          <p:cNvPicPr>
            <a:picLocks noChangeAspect="1"/>
          </p:cNvPicPr>
          <p:nvPr/>
        </p:nvPicPr>
        <p:blipFill>
          <a:blip r:embed="rId2">
            <a:extLst/>
          </a:blip>
          <a:stretch>
            <a:fillRect/>
          </a:stretch>
        </p:blipFill>
        <p:spPr>
          <a:xfrm>
            <a:off x="1295400" y="2460688"/>
            <a:ext cx="10388600" cy="64262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Qu’est ce que la programmation réactive ?"/>
          <p:cNvSpPr txBox="1"/>
          <p:nvPr>
            <p:ph type="title"/>
          </p:nvPr>
        </p:nvSpPr>
        <p:spPr>
          <a:prstGeom prst="rect">
            <a:avLst/>
          </a:prstGeom>
        </p:spPr>
        <p:txBody>
          <a:bodyPr/>
          <a:lstStyle/>
          <a:p>
            <a:pPr/>
            <a:r>
              <a:t>Qu’est ce que la programmation réactive ?</a:t>
            </a:r>
          </a:p>
        </p:txBody>
      </p:sp>
      <p:sp>
        <p:nvSpPr>
          <p:cNvPr id="223" name="Une approche visant à mieux gérer les flux…"/>
          <p:cNvSpPr txBox="1"/>
          <p:nvPr>
            <p:ph type="body" idx="1"/>
          </p:nvPr>
        </p:nvSpPr>
        <p:spPr>
          <a:prstGeom prst="rect">
            <a:avLst/>
          </a:prstGeom>
        </p:spPr>
        <p:txBody>
          <a:bodyPr/>
          <a:lstStyle/>
          <a:p>
            <a:pPr/>
            <a:r>
              <a:t>Une approche visant à mieux gérer les flux</a:t>
            </a:r>
          </a:p>
          <a:p>
            <a:pPr/>
            <a:r>
              <a:t>Deux types de flux</a:t>
            </a:r>
          </a:p>
          <a:p>
            <a:pPr lvl="1"/>
            <a:r>
              <a:t>Des événements discrets : frappe clavier, action utilisateur</a:t>
            </a:r>
          </a:p>
          <a:p>
            <a:pPr lvl="1"/>
            <a:r>
              <a:t>Des événements continus ou </a:t>
            </a:r>
            <a:r>
              <a:rPr i="1">
                <a:latin typeface="Helvetica Neue"/>
                <a:ea typeface="Helvetica Neue"/>
                <a:cs typeface="Helvetica Neue"/>
                <a:sym typeface="Helvetica Neue"/>
              </a:rPr>
              <a:t>comportements </a:t>
            </a:r>
            <a:r>
              <a:t>: position souris</a:t>
            </a:r>
          </a:p>
          <a:p>
            <a:pPr lvl="1"/>
          </a:p>
          <a:p>
            <a:pPr/>
            <a:r>
              <a:t>Dépasser les callbacks ou le patron Observer.</a:t>
            </a:r>
          </a:p>
          <a:p>
            <a:pPr/>
            <a:r>
              <a:t>Alternative aux machines à état</a:t>
            </a:r>
          </a:p>
        </p:txBody>
      </p:sp>
      <p:sp>
        <p:nvSpPr>
          <p:cNvPr id="224"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Un concept important : l’immuabilité"/>
          <p:cNvSpPr txBox="1"/>
          <p:nvPr>
            <p:ph type="title"/>
          </p:nvPr>
        </p:nvSpPr>
        <p:spPr>
          <a:prstGeom prst="rect">
            <a:avLst/>
          </a:prstGeom>
        </p:spPr>
        <p:txBody>
          <a:bodyPr/>
          <a:lstStyle/>
          <a:p>
            <a:pPr/>
            <a:r>
              <a:t>Un concept important : l’immuabilité</a:t>
            </a:r>
          </a:p>
        </p:txBody>
      </p:sp>
      <p:sp>
        <p:nvSpPr>
          <p:cNvPr id="375" name="Objet immuable (Immutable object)…"/>
          <p:cNvSpPr txBox="1"/>
          <p:nvPr>
            <p:ph type="body" idx="1"/>
          </p:nvPr>
        </p:nvSpPr>
        <p:spPr>
          <a:xfrm>
            <a:off x="571500" y="2330450"/>
            <a:ext cx="11861800" cy="6565900"/>
          </a:xfrm>
          <a:prstGeom prst="rect">
            <a:avLst/>
          </a:prstGeom>
        </p:spPr>
        <p:txBody>
          <a:bodyPr/>
          <a:lstStyle/>
          <a:p>
            <a:pPr/>
            <a:r>
              <a:t>Objet immuable (Immutable object)</a:t>
            </a:r>
          </a:p>
          <a:p>
            <a:pPr lvl="1"/>
            <a:r>
              <a:t>Objet dont l'état ne peut pas être modifié après sa création</a:t>
            </a:r>
          </a:p>
          <a:p>
            <a:pPr lvl="1"/>
            <a:r>
              <a:t>Opposé d’objet variable</a:t>
            </a:r>
          </a:p>
          <a:p>
            <a:pPr/>
          </a:p>
          <a:p>
            <a:pPr/>
            <a:r>
              <a:t>Facilite la prog. purement fonctionnelle (pratique pour plein de choses, évite les effets de bords, facilite le undo)</a:t>
            </a:r>
          </a:p>
          <a:p>
            <a:pPr/>
            <a:r>
              <a:t>Une seule source de “vérité”</a:t>
            </a:r>
          </a:p>
          <a:p>
            <a:pPr/>
            <a:r>
              <a:t>Facilite le caching</a:t>
            </a:r>
          </a:p>
          <a:p>
            <a:pPr>
              <a:defRPr sz="2000"/>
            </a:pPr>
            <a:r>
              <a:t>Mais ce n’est pas forcément assez : </a:t>
            </a:r>
            <a:r>
              <a:rPr u="sng">
                <a:hlinkClick r:id="rId2" invalidUrl="" action="" tgtFrame="" tooltip="" history="1" highlightClick="0" endSnd="0"/>
              </a:rPr>
              <a:t>https://codewords.recurse.com/issues/six/immutability-is-not-enough</a:t>
            </a:r>
          </a:p>
        </p:txBody>
      </p:sp>
      <p:sp>
        <p:nvSpPr>
          <p:cNvPr id="3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Modèle immuable"/>
          <p:cNvSpPr txBox="1"/>
          <p:nvPr>
            <p:ph type="title"/>
          </p:nvPr>
        </p:nvSpPr>
        <p:spPr>
          <a:prstGeom prst="rect">
            <a:avLst/>
          </a:prstGeom>
        </p:spPr>
        <p:txBody>
          <a:bodyPr/>
          <a:lstStyle/>
          <a:p>
            <a:pPr/>
            <a:r>
              <a:t>Modèle immuable</a:t>
            </a:r>
          </a:p>
        </p:txBody>
      </p:sp>
      <p:sp>
        <p:nvSpPr>
          <p:cNvPr id="379" name="Les objets restent immuables…"/>
          <p:cNvSpPr txBox="1"/>
          <p:nvPr>
            <p:ph type="body" idx="1"/>
          </p:nvPr>
        </p:nvSpPr>
        <p:spPr>
          <a:prstGeom prst="rect">
            <a:avLst/>
          </a:prstGeom>
        </p:spPr>
        <p:txBody>
          <a:bodyPr/>
          <a:lstStyle/>
          <a:p>
            <a:pPr lvl="1"/>
            <a:r>
              <a:t>Les objets restent immuables</a:t>
            </a:r>
          </a:p>
          <a:p>
            <a:pPr lvl="1"/>
            <a:r>
              <a:t>On ne modifie pas le modèle mais on effectue des opérations dessus</a:t>
            </a:r>
          </a:p>
          <a:p>
            <a:pPr lvl="1"/>
            <a:r>
              <a:t>Quand un changement arrive, un nouvel arbre est créé depuis le haut</a:t>
            </a:r>
          </a:p>
          <a:p>
            <a:pPr lvl="1"/>
            <a:r>
              <a:t>Les “stores” de haut niveau reçoivent des mise à jour (updates) de façon asynchrone</a:t>
            </a:r>
          </a:p>
        </p:txBody>
      </p:sp>
      <p:sp>
        <p:nvSpPr>
          <p:cNvPr id="3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Deux façons de gérer les données"/>
          <p:cNvSpPr txBox="1"/>
          <p:nvPr>
            <p:ph type="title"/>
          </p:nvPr>
        </p:nvSpPr>
        <p:spPr>
          <a:prstGeom prst="rect">
            <a:avLst/>
          </a:prstGeom>
        </p:spPr>
        <p:txBody>
          <a:bodyPr/>
          <a:lstStyle/>
          <a:p>
            <a:pPr/>
            <a:r>
              <a:t>Deux façons de gérer les données</a:t>
            </a:r>
          </a:p>
        </p:txBody>
      </p:sp>
      <p:sp>
        <p:nvSpPr>
          <p:cNvPr id="383" name="Données qui changent (mutable) :   on utilise un état (data)…"/>
          <p:cNvSpPr txBox="1"/>
          <p:nvPr>
            <p:ph type="body" idx="1"/>
          </p:nvPr>
        </p:nvSpPr>
        <p:spPr>
          <a:prstGeom prst="rect">
            <a:avLst/>
          </a:prstGeom>
        </p:spPr>
        <p:txBody>
          <a:bodyPr/>
          <a:lstStyle/>
          <a:p>
            <a:pPr lvl="1" marL="730250" indent="-285750">
              <a:spcBef>
                <a:spcPts val="1600"/>
              </a:spcBef>
              <a:defRPr sz="3600"/>
            </a:pPr>
            <a:r>
              <a:t>Données qui changent (mutable) : </a:t>
            </a:r>
            <a:br/>
            <a:r>
              <a:t>	on utilise un état (data)</a:t>
            </a:r>
          </a:p>
          <a:p>
            <a:pPr lvl="1" marL="730250" indent="-285750">
              <a:spcBef>
                <a:spcPts val="1600"/>
              </a:spcBef>
              <a:defRPr sz="3600"/>
            </a:pPr>
            <a:r>
              <a:t>Données qui ne changent pas (immutable) :</a:t>
            </a:r>
            <a:br/>
            <a:r>
              <a:t>	on utilise des propriétés (props)</a:t>
            </a:r>
          </a:p>
          <a:p>
            <a:pPr lvl="1" marL="730250" indent="-285750">
              <a:spcBef>
                <a:spcPts val="1600"/>
              </a:spcBef>
              <a:defRPr sz="3600"/>
            </a:pPr>
          </a:p>
          <a:p>
            <a:pPr lvl="1" marL="730250" indent="-285750">
              <a:spcBef>
                <a:spcPts val="1600"/>
              </a:spcBef>
              <a:defRPr sz="3600"/>
            </a:pPr>
            <a:r>
              <a:t>On essaie de minimiser les données qui changent</a:t>
            </a:r>
            <a:br/>
            <a:r>
              <a:t>quitte à refaire des calculs</a:t>
            </a: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5" name="A corriger / compléter"/>
          <p:cNvSpPr/>
          <p:nvPr/>
        </p:nvSpPr>
        <p:spPr>
          <a:xfrm rot="2700000">
            <a:off x="12466739" y="819038"/>
            <a:ext cx="6072436" cy="1270001"/>
          </a:xfrm>
          <a:prstGeom prst="rect">
            <a:avLst/>
          </a:prstGeom>
          <a:solidFill>
            <a:srgbClr val="F5EE0D"/>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marR="0" algn="ctr" defTabSz="584200">
              <a:defRPr sz="3600">
                <a:uFillTx/>
              </a:defRPr>
            </a:lvl1pPr>
          </a:lstStyle>
          <a:p>
            <a:pPr/>
            <a:r>
              <a:t>A corriger / compléter</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Image" descr="Image"/>
          <p:cNvPicPr>
            <a:picLocks noChangeAspect="1"/>
          </p:cNvPicPr>
          <p:nvPr>
            <p:ph type="pic" idx="21"/>
          </p:nvPr>
        </p:nvPicPr>
        <p:blipFill>
          <a:blip r:embed="rId2">
            <a:extLst/>
          </a:blip>
          <a:srcRect l="640" t="0" r="640" b="0"/>
          <a:stretch>
            <a:fillRect/>
          </a:stretch>
        </p:blipFill>
        <p:spPr>
          <a:xfrm>
            <a:off x="6070367" y="-44450"/>
            <a:ext cx="6919053" cy="9842500"/>
          </a:xfrm>
          <a:prstGeom prst="rect">
            <a:avLst/>
          </a:prstGeom>
        </p:spPr>
      </p:pic>
      <p:sp>
        <p:nvSpPr>
          <p:cNvPr id="388" name="Un exemple de transformation"/>
          <p:cNvSpPr txBox="1"/>
          <p:nvPr>
            <p:ph type="title"/>
          </p:nvPr>
        </p:nvSpPr>
        <p:spPr>
          <a:prstGeom prst="rect">
            <a:avLst/>
          </a:prstGeom>
        </p:spPr>
        <p:txBody>
          <a:bodyPr/>
          <a:lstStyle/>
          <a:p>
            <a:pPr/>
            <a:r>
              <a:t>Un exemple de transformation</a:t>
            </a:r>
          </a:p>
        </p:txBody>
      </p:sp>
      <p:sp>
        <p:nvSpPr>
          <p:cNvPr id="389" name="Double-click to edit"/>
          <p:cNvSpPr txBox="1"/>
          <p:nvPr>
            <p:ph type="body" sz="quarter" idx="1"/>
          </p:nvPr>
        </p:nvSpPr>
        <p:spPr>
          <a:prstGeom prst="rect">
            <a:avLst/>
          </a:prstGeom>
        </p:spPr>
        <p:txBody>
          <a:bodyPr/>
          <a:lstStyle/>
          <a:p>
            <a:pPr/>
          </a:p>
        </p:txBody>
      </p:sp>
      <p:sp>
        <p:nvSpPr>
          <p:cNvPr id="390" name="https://gist.github.com/staltz/868e7e9bc2a7b8c1f754"/>
          <p:cNvSpPr txBox="1"/>
          <p:nvPr/>
        </p:nvSpPr>
        <p:spPr>
          <a:xfrm>
            <a:off x="8568328" y="45164"/>
            <a:ext cx="4270376"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https://gist.github.com/staltz/868e7e9bc2a7b8c1f754</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Plan"/>
          <p:cNvSpPr txBox="1"/>
          <p:nvPr>
            <p:ph type="title"/>
          </p:nvPr>
        </p:nvSpPr>
        <p:spPr>
          <a:prstGeom prst="rect">
            <a:avLst/>
          </a:prstGeom>
        </p:spPr>
        <p:txBody>
          <a:bodyPr/>
          <a:lstStyle/>
          <a:p>
            <a:pPr/>
            <a:r>
              <a:t>Plan</a:t>
            </a:r>
          </a:p>
        </p:txBody>
      </p:sp>
      <p:sp>
        <p:nvSpPr>
          <p:cNvPr id="393" name="Quoi et pourquoi la réactivé…"/>
          <p:cNvSpPr txBox="1"/>
          <p:nvPr>
            <p:ph type="body" idx="1"/>
          </p:nvPr>
        </p:nvSpPr>
        <p:spPr>
          <a:prstGeom prst="rect">
            <a:avLst/>
          </a:prstGeom>
        </p:spPr>
        <p:txBody>
          <a:bodyPr/>
          <a:lstStyle/>
          <a:p>
            <a:pPr lvl="1" marL="730250" indent="-285750">
              <a:spcBef>
                <a:spcPts val="1600"/>
              </a:spcBef>
              <a:defRPr sz="3600"/>
            </a:pPr>
            <a:r>
              <a:t>Quoi et pourquoi la réactivé</a:t>
            </a:r>
          </a:p>
          <a:p>
            <a:pPr lvl="1" marL="730250" indent="-285750">
              <a:spcBef>
                <a:spcPts val="1600"/>
              </a:spcBef>
              <a:defRPr sz="3600"/>
            </a:pPr>
            <a:r>
              <a:t>Quelles limites de MVC </a:t>
            </a:r>
          </a:p>
          <a:p>
            <a:pPr lvl="1" marL="730250" indent="-285750">
              <a:spcBef>
                <a:spcPts val="1600"/>
              </a:spcBef>
              <a:defRPr sz="3600"/>
            </a:pPr>
            <a:r>
              <a:t>Architecture Flux</a:t>
            </a:r>
          </a:p>
          <a:p>
            <a:pPr lvl="1" marL="730250" indent="-285750">
              <a:spcBef>
                <a:spcPts val="1600"/>
              </a:spcBef>
              <a:defRPr sz="3600"/>
            </a:pPr>
            <a:r>
              <a:rPr>
                <a:latin typeface="Helvetica Neue Medium"/>
                <a:ea typeface="Helvetica Neue Medium"/>
                <a:cs typeface="Helvetica Neue Medium"/>
                <a:sym typeface="Helvetica Neue Medium"/>
              </a:rPr>
              <a:t>Réactivité, Vue et Vuex</a:t>
            </a:r>
          </a:p>
          <a:p>
            <a:pPr lvl="1" marL="730250" indent="-285750">
              <a:spcBef>
                <a:spcPts val="1600"/>
              </a:spcBef>
              <a:defRPr sz="3600"/>
            </a:pPr>
            <a:r>
              <a:t>Traitement réactif de flux	</a:t>
            </a:r>
          </a:p>
        </p:txBody>
      </p:sp>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Vuex : gestion d’états"/>
          <p:cNvSpPr txBox="1"/>
          <p:nvPr>
            <p:ph type="title"/>
          </p:nvPr>
        </p:nvSpPr>
        <p:spPr>
          <a:prstGeom prst="rect">
            <a:avLst/>
          </a:prstGeom>
        </p:spPr>
        <p:txBody>
          <a:bodyPr/>
          <a:lstStyle/>
          <a:p>
            <a:pPr/>
            <a:r>
              <a:t>Vuex : gestion d’états</a:t>
            </a:r>
          </a:p>
        </p:txBody>
      </p:sp>
      <p:sp>
        <p:nvSpPr>
          <p:cNvPr id="397" name="One-way data flow…"/>
          <p:cNvSpPr txBox="1"/>
          <p:nvPr>
            <p:ph type="body" sz="half" idx="1"/>
          </p:nvPr>
        </p:nvSpPr>
        <p:spPr>
          <a:xfrm>
            <a:off x="571500" y="2324100"/>
            <a:ext cx="5180930" cy="6565900"/>
          </a:xfrm>
          <a:prstGeom prst="rect">
            <a:avLst/>
          </a:prstGeom>
        </p:spPr>
        <p:txBody>
          <a:bodyPr anchor="t"/>
          <a:lstStyle/>
          <a:p>
            <a:pPr>
              <a:defRPr i="1">
                <a:latin typeface="Helvetica Neue"/>
                <a:ea typeface="Helvetica Neue"/>
                <a:cs typeface="Helvetica Neue"/>
                <a:sym typeface="Helvetica Neue"/>
              </a:defRPr>
            </a:pPr>
            <a:r>
              <a:t>One-way data flow</a:t>
            </a:r>
          </a:p>
          <a:p>
            <a:pPr>
              <a:defRPr sz="2400"/>
            </a:pPr>
          </a:p>
          <a:p>
            <a:pPr>
              <a:defRPr sz="3200"/>
            </a:pPr>
            <a:r>
              <a:rPr b="1">
                <a:latin typeface="Helvetica Neue"/>
                <a:ea typeface="Helvetica Neue"/>
                <a:cs typeface="Helvetica Neue"/>
                <a:sym typeface="Helvetica Neue"/>
              </a:rPr>
              <a:t>State</a:t>
            </a:r>
            <a:r>
              <a:t> (état), source de “vérité” pour l’application</a:t>
            </a:r>
          </a:p>
          <a:p>
            <a:pPr>
              <a:defRPr sz="3200"/>
            </a:pPr>
            <a:r>
              <a:rPr b="1">
                <a:latin typeface="Helvetica Neue"/>
                <a:ea typeface="Helvetica Neue"/>
                <a:cs typeface="Helvetica Neue"/>
                <a:sym typeface="Helvetica Neue"/>
              </a:rPr>
              <a:t>View</a:t>
            </a:r>
            <a:r>
              <a:t> (vue), représentation de l’état (mapping déclaratif)</a:t>
            </a:r>
          </a:p>
          <a:p>
            <a:pPr>
              <a:defRPr sz="3200"/>
            </a:pPr>
            <a:r>
              <a:rPr b="1">
                <a:latin typeface="Helvetica Neue"/>
                <a:ea typeface="Helvetica Neue"/>
                <a:cs typeface="Helvetica Neue"/>
                <a:sym typeface="Helvetica Neue"/>
              </a:rPr>
              <a:t>Actions</a:t>
            </a:r>
            <a:r>
              <a:t>, changements de l’état en réaction à des entrées de l’utilisateur au niveau de la vue (ou d’autres inputs)</a:t>
            </a:r>
          </a:p>
        </p:txBody>
      </p:sp>
      <p:sp>
        <p:nvSpPr>
          <p:cNvPr id="3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9" name="Image" descr="Image"/>
          <p:cNvPicPr>
            <a:picLocks noChangeAspect="1"/>
          </p:cNvPicPr>
          <p:nvPr/>
        </p:nvPicPr>
        <p:blipFill>
          <a:blip r:embed="rId2">
            <a:extLst/>
          </a:blip>
          <a:srcRect l="11214" t="3811" r="9786" b="0"/>
          <a:stretch>
            <a:fillRect/>
          </a:stretch>
        </p:blipFill>
        <p:spPr>
          <a:xfrm>
            <a:off x="5820119" y="2894274"/>
            <a:ext cx="6779015" cy="5584374"/>
          </a:xfrm>
          <a:prstGeom prst="rect">
            <a:avLst/>
          </a:prstGeom>
          <a:ln w="12700">
            <a:miter lim="400000"/>
          </a:ln>
        </p:spPr>
      </p:pic>
      <p:sp>
        <p:nvSpPr>
          <p:cNvPr id="400" name="https://vuex.vuejs.org/en/intro.html"/>
          <p:cNvSpPr txBox="1"/>
          <p:nvPr/>
        </p:nvSpPr>
        <p:spPr>
          <a:xfrm>
            <a:off x="9651389" y="1300684"/>
            <a:ext cx="2833930"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3" invalidUrl="" action="" tgtFrame="" tooltip="" history="1" highlightClick="0" endSnd="0"/>
              </a:rPr>
              <a:t>https://vuex.vuejs.org/en/intro.html</a:t>
            </a:r>
            <a:r>
              <a:t>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C5B6C"/>
        </a:solidFill>
      </p:bgPr>
    </p:bg>
    <p:spTree>
      <p:nvGrpSpPr>
        <p:cNvPr id="1" name=""/>
        <p:cNvGrpSpPr/>
        <p:nvPr/>
      </p:nvGrpSpPr>
      <p:grpSpPr>
        <a:xfrm>
          <a:off x="0" y="0"/>
          <a:ext cx="0" cy="0"/>
          <a:chOff x="0" y="0"/>
          <a:chExt cx="0" cy="0"/>
        </a:xfrm>
      </p:grpSpPr>
      <p:pic>
        <p:nvPicPr>
          <p:cNvPr id="402" name="Image" descr="Image"/>
          <p:cNvPicPr>
            <a:picLocks noChangeAspect="1"/>
          </p:cNvPicPr>
          <p:nvPr/>
        </p:nvPicPr>
        <p:blipFill>
          <a:blip r:embed="rId2">
            <a:extLst/>
          </a:blip>
          <a:srcRect l="0" t="10072" r="0" b="0"/>
          <a:stretch>
            <a:fillRect/>
          </a:stretch>
        </p:blipFill>
        <p:spPr>
          <a:xfrm>
            <a:off x="2888877" y="2143472"/>
            <a:ext cx="7368305" cy="6041225"/>
          </a:xfrm>
          <a:prstGeom prst="rect">
            <a:avLst/>
          </a:prstGeom>
          <a:ln w="12700">
            <a:miter lim="400000"/>
          </a:ln>
        </p:spPr>
      </p:pic>
      <p:sp>
        <p:nvSpPr>
          <p:cNvPr id="403" name="Vue et v-model"/>
          <p:cNvSpPr txBox="1"/>
          <p:nvPr>
            <p:ph type="title"/>
          </p:nvPr>
        </p:nvSpPr>
        <p:spPr>
          <a:prstGeom prst="rect">
            <a:avLst/>
          </a:prstGeom>
        </p:spPr>
        <p:txBody>
          <a:bodyPr/>
          <a:lstStyle>
            <a:lvl1pPr>
              <a:defRPr>
                <a:solidFill>
                  <a:srgbClr val="FFFFFF"/>
                </a:solidFill>
              </a:defRPr>
            </a:lvl1pPr>
          </a:lstStyle>
          <a:p>
            <a:pPr/>
            <a:r>
              <a:t>Vue et v-model</a:t>
            </a:r>
          </a:p>
        </p:txBody>
      </p:sp>
      <p:sp>
        <p:nvSpPr>
          <p:cNvPr id="404" name="Un état géré dans chaque composant"/>
          <p:cNvSpPr txBox="1"/>
          <p:nvPr>
            <p:ph type="body" idx="1"/>
          </p:nvPr>
        </p:nvSpPr>
        <p:spPr>
          <a:prstGeom prst="rect">
            <a:avLst/>
          </a:prstGeom>
        </p:spPr>
        <p:txBody>
          <a:bodyPr anchor="b"/>
          <a:lstStyle/>
          <a:p>
            <a:pPr lvl="1">
              <a:defRPr>
                <a:solidFill>
                  <a:srgbClr val="FFFFFF"/>
                </a:solidFill>
              </a:defRPr>
            </a:pPr>
            <a:r>
              <a:t>Un état géré dans chaque composant</a:t>
            </a:r>
          </a:p>
        </p:txBody>
      </p:sp>
      <p:sp>
        <p:nvSpPr>
          <p:cNvPr id="4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C5B6C"/>
        </a:solidFill>
      </p:bgPr>
    </p:bg>
    <p:spTree>
      <p:nvGrpSpPr>
        <p:cNvPr id="1" name=""/>
        <p:cNvGrpSpPr/>
        <p:nvPr/>
      </p:nvGrpSpPr>
      <p:grpSpPr>
        <a:xfrm>
          <a:off x="0" y="0"/>
          <a:ext cx="0" cy="0"/>
          <a:chOff x="0" y="0"/>
          <a:chExt cx="0" cy="0"/>
        </a:xfrm>
      </p:grpSpPr>
      <p:sp>
        <p:nvSpPr>
          <p:cNvPr id="407" name="Problèmes"/>
          <p:cNvSpPr txBox="1"/>
          <p:nvPr>
            <p:ph type="title"/>
          </p:nvPr>
        </p:nvSpPr>
        <p:spPr>
          <a:prstGeom prst="rect">
            <a:avLst/>
          </a:prstGeom>
        </p:spPr>
        <p:txBody>
          <a:bodyPr/>
          <a:lstStyle>
            <a:lvl1pPr>
              <a:defRPr>
                <a:solidFill>
                  <a:srgbClr val="FFFFFF"/>
                </a:solidFill>
              </a:defRPr>
            </a:lvl1pPr>
          </a:lstStyle>
          <a:p>
            <a:pPr/>
            <a:r>
              <a:t>Problèmes</a:t>
            </a:r>
          </a:p>
        </p:txBody>
      </p:sp>
      <p:sp>
        <p:nvSpPr>
          <p:cNvPr id="408" name="Plusieurs vues dépendent du même bout d’état…"/>
          <p:cNvSpPr txBox="1"/>
          <p:nvPr>
            <p:ph type="body" idx="1"/>
          </p:nvPr>
        </p:nvSpPr>
        <p:spPr>
          <a:xfrm>
            <a:off x="571500" y="2324100"/>
            <a:ext cx="11861800" cy="6967267"/>
          </a:xfrm>
          <a:prstGeom prst="rect">
            <a:avLst/>
          </a:prstGeom>
        </p:spPr>
        <p:txBody>
          <a:bodyPr anchor="b"/>
          <a:lstStyle/>
          <a:p>
            <a:pPr lvl="1">
              <a:buClr>
                <a:srgbClr val="FFFFFF"/>
              </a:buClr>
              <a:buFont typeface="Helvetica Neue Light"/>
              <a:defRPr>
                <a:solidFill>
                  <a:srgbClr val="FFFFFF"/>
                </a:solidFill>
              </a:defRPr>
            </a:pPr>
            <a:r>
              <a:t>Plusieurs vues dépendent du même bout d’état</a:t>
            </a:r>
          </a:p>
          <a:p>
            <a:pPr lvl="1">
              <a:defRPr>
                <a:solidFill>
                  <a:srgbClr val="FFFFFF"/>
                </a:solidFill>
              </a:defRPr>
            </a:pPr>
            <a:r>
              <a:t>Plusieurs actions de différentes vues vont changer (mutate) </a:t>
            </a:r>
            <a:br/>
            <a:r>
              <a:t>un même bout d’état</a:t>
            </a:r>
          </a:p>
        </p:txBody>
      </p:sp>
      <p:sp>
        <p:nvSpPr>
          <p:cNvPr id="4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0" name="Image" descr="Image"/>
          <p:cNvPicPr>
            <a:picLocks noChangeAspect="1"/>
          </p:cNvPicPr>
          <p:nvPr/>
        </p:nvPicPr>
        <p:blipFill>
          <a:blip r:embed="rId2">
            <a:extLst/>
          </a:blip>
          <a:srcRect l="0" t="12580" r="0" b="12580"/>
          <a:stretch>
            <a:fillRect/>
          </a:stretch>
        </p:blipFill>
        <p:spPr>
          <a:xfrm>
            <a:off x="0" y="2120373"/>
            <a:ext cx="13004800" cy="551285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C5B6C"/>
        </a:solidFill>
      </p:bgPr>
    </p:bg>
    <p:spTree>
      <p:nvGrpSpPr>
        <p:cNvPr id="1" name=""/>
        <p:cNvGrpSpPr/>
        <p:nvPr/>
      </p:nvGrpSpPr>
      <p:grpSpPr>
        <a:xfrm>
          <a:off x="0" y="0"/>
          <a:ext cx="0" cy="0"/>
          <a:chOff x="0" y="0"/>
          <a:chExt cx="0" cy="0"/>
        </a:xfrm>
      </p:grpSpPr>
      <p:sp>
        <p:nvSpPr>
          <p:cNvPr id="412" name="Solution: VueX"/>
          <p:cNvSpPr txBox="1"/>
          <p:nvPr>
            <p:ph type="title"/>
          </p:nvPr>
        </p:nvSpPr>
        <p:spPr>
          <a:prstGeom prst="rect">
            <a:avLst/>
          </a:prstGeom>
        </p:spPr>
        <p:txBody>
          <a:bodyPr/>
          <a:lstStyle>
            <a:lvl1pPr>
              <a:defRPr>
                <a:solidFill>
                  <a:srgbClr val="FFFFFF"/>
                </a:solidFill>
              </a:defRPr>
            </a:lvl1pPr>
          </a:lstStyle>
          <a:p>
            <a:pPr/>
            <a:r>
              <a:t>Solution: VueX</a:t>
            </a:r>
          </a:p>
        </p:txBody>
      </p:sp>
      <p:sp>
        <p:nvSpPr>
          <p:cNvPr id="413" name="l’état devient un gros singleton partagé par tous les composants"/>
          <p:cNvSpPr txBox="1"/>
          <p:nvPr>
            <p:ph type="body" idx="1"/>
          </p:nvPr>
        </p:nvSpPr>
        <p:spPr>
          <a:xfrm>
            <a:off x="571500" y="2324100"/>
            <a:ext cx="11861800" cy="6724778"/>
          </a:xfrm>
          <a:prstGeom prst="rect">
            <a:avLst/>
          </a:prstGeom>
        </p:spPr>
        <p:txBody>
          <a:bodyPr anchor="b"/>
          <a:lstStyle/>
          <a:p>
            <a:pPr lvl="1">
              <a:defRPr sz="3100">
                <a:solidFill>
                  <a:srgbClr val="FFFFFF"/>
                </a:solidFill>
              </a:defRPr>
            </a:pPr>
            <a:r>
              <a:t>l’état devient un gros singleton partagé par tous les composants</a:t>
            </a:r>
          </a:p>
        </p:txBody>
      </p:sp>
      <p:sp>
        <p:nvSpPr>
          <p:cNvPr id="4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5" name="Image" descr="Image"/>
          <p:cNvPicPr>
            <a:picLocks noChangeAspect="1"/>
          </p:cNvPicPr>
          <p:nvPr/>
        </p:nvPicPr>
        <p:blipFill>
          <a:blip r:embed="rId3">
            <a:extLst/>
          </a:blip>
          <a:stretch>
            <a:fillRect/>
          </a:stretch>
        </p:blipFill>
        <p:spPr>
          <a:xfrm>
            <a:off x="0" y="1812914"/>
            <a:ext cx="13004801" cy="6518658"/>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vuex.png" descr="vuex.png"/>
          <p:cNvPicPr>
            <a:picLocks noChangeAspect="1"/>
          </p:cNvPicPr>
          <p:nvPr/>
        </p:nvPicPr>
        <p:blipFill>
          <a:blip r:embed="rId2">
            <a:extLst/>
          </a:blip>
          <a:srcRect l="0" t="6633" r="0" b="11315"/>
          <a:stretch>
            <a:fillRect/>
          </a:stretch>
        </p:blipFill>
        <p:spPr>
          <a:xfrm>
            <a:off x="1006695" y="683220"/>
            <a:ext cx="13004768" cy="8387300"/>
          </a:xfrm>
          <a:prstGeom prst="rect">
            <a:avLst/>
          </a:prstGeom>
          <a:ln w="12700">
            <a:miter lim="400000"/>
          </a:ln>
        </p:spPr>
      </p:pic>
      <p:sp>
        <p:nvSpPr>
          <p:cNvPr id="420" name="Vue + Vuex"/>
          <p:cNvSpPr txBox="1"/>
          <p:nvPr>
            <p:ph type="title"/>
          </p:nvPr>
        </p:nvSpPr>
        <p:spPr>
          <a:prstGeom prst="rect">
            <a:avLst/>
          </a:prstGeom>
        </p:spPr>
        <p:txBody>
          <a:bodyPr/>
          <a:lstStyle/>
          <a:p>
            <a:pPr/>
            <a:r>
              <a:t>Vue + Vuex </a:t>
            </a:r>
          </a:p>
        </p:txBody>
      </p:sp>
      <p:sp>
        <p:nvSpPr>
          <p:cNvPr id="4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Ou avez vous vu ça ?"/>
          <p:cNvSpPr txBox="1"/>
          <p:nvPr>
            <p:ph type="title"/>
          </p:nvPr>
        </p:nvSpPr>
        <p:spPr>
          <a:prstGeom prst="rect">
            <a:avLst/>
          </a:prstGeom>
        </p:spPr>
        <p:txBody>
          <a:bodyPr/>
          <a:lstStyle/>
          <a:p>
            <a:pPr/>
            <a:r>
              <a:t>Ou avez vous vu ça ?</a:t>
            </a:r>
          </a:p>
        </p:txBody>
      </p:sp>
      <p:sp>
        <p:nvSpPr>
          <p:cNvPr id="227" name="Double-click to edit"/>
          <p:cNvSpPr txBox="1"/>
          <p:nvPr>
            <p:ph type="body" idx="1"/>
          </p:nvPr>
        </p:nvSpPr>
        <p:spPr>
          <a:prstGeom prst="rect">
            <a:avLst/>
          </a:prstGeom>
        </p:spPr>
        <p:txBody>
          <a:bodyPr/>
          <a:lstStyle/>
          <a:p>
            <a:pPr/>
          </a:p>
        </p:txBody>
      </p:sp>
      <p:sp>
        <p:nvSpPr>
          <p:cNvPr id="228"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9" name="Image" descr="Image"/>
          <p:cNvPicPr>
            <a:picLocks noChangeAspect="1"/>
          </p:cNvPicPr>
          <p:nvPr/>
        </p:nvPicPr>
        <p:blipFill>
          <a:blip r:embed="rId2">
            <a:extLst/>
          </a:blip>
          <a:stretch>
            <a:fillRect/>
          </a:stretch>
        </p:blipFill>
        <p:spPr>
          <a:xfrm>
            <a:off x="571500" y="3191518"/>
            <a:ext cx="11861800" cy="4989941"/>
          </a:xfrm>
          <a:prstGeom prst="rect">
            <a:avLst/>
          </a:prstGeom>
          <a:ln w="12700">
            <a:miter lim="400000"/>
          </a:ln>
        </p:spPr>
      </p:pic>
      <p:sp>
        <p:nvSpPr>
          <p:cNvPr id="230" name="http://www.hanselsolutions.com/blog/surf-talk/shiny-surf.html#/9"/>
          <p:cNvSpPr txBox="1"/>
          <p:nvPr/>
        </p:nvSpPr>
        <p:spPr>
          <a:xfrm>
            <a:off x="7383914" y="8987828"/>
            <a:ext cx="5082389"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http://www.hanselsolutions.com/blog/surf-talk/shiny-surf.html#/9</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Cas concret"/>
          <p:cNvSpPr txBox="1"/>
          <p:nvPr>
            <p:ph type="title"/>
          </p:nvPr>
        </p:nvSpPr>
        <p:spPr>
          <a:prstGeom prst="rect">
            <a:avLst/>
          </a:prstGeom>
        </p:spPr>
        <p:txBody>
          <a:bodyPr/>
          <a:lstStyle/>
          <a:p>
            <a:pPr/>
            <a:r>
              <a:t>Cas concret</a:t>
            </a:r>
          </a:p>
        </p:txBody>
      </p:sp>
      <p:sp>
        <p:nvSpPr>
          <p:cNvPr id="424" name="Double-click to edit"/>
          <p:cNvSpPr txBox="1"/>
          <p:nvPr>
            <p:ph type="body" idx="1"/>
          </p:nvPr>
        </p:nvSpPr>
        <p:spPr>
          <a:prstGeom prst="rect">
            <a:avLst/>
          </a:prstGeom>
        </p:spPr>
        <p:txBody>
          <a:bodyPr/>
          <a:lstStyle/>
          <a:p>
            <a:pPr/>
          </a:p>
        </p:txBody>
      </p:sp>
      <p:sp>
        <p:nvSpPr>
          <p:cNvPr id="4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6" name="Screenshot 2021-04-13 at 11.46.44.png" descr="Screenshot 2021-04-13 at 11.46.44.png"/>
          <p:cNvPicPr>
            <a:picLocks noChangeAspect="1"/>
          </p:cNvPicPr>
          <p:nvPr/>
        </p:nvPicPr>
        <p:blipFill>
          <a:blip r:embed="rId3">
            <a:extLst/>
          </a:blip>
          <a:srcRect l="11506" t="0" r="11506" b="0"/>
          <a:stretch>
            <a:fillRect/>
          </a:stretch>
        </p:blipFill>
        <p:spPr>
          <a:xfrm>
            <a:off x="587063" y="3022600"/>
            <a:ext cx="7381887" cy="5168900"/>
          </a:xfrm>
          <a:prstGeom prst="rect">
            <a:avLst/>
          </a:prstGeom>
          <a:ln w="12700">
            <a:miter lim="400000"/>
          </a:ln>
        </p:spPr>
      </p:pic>
      <p:pic>
        <p:nvPicPr>
          <p:cNvPr id="427" name="Screenshot 2021-04-13 at 11.52.09.png" descr="Screenshot 2021-04-13 at 11.52.09.png"/>
          <p:cNvPicPr>
            <a:picLocks noChangeAspect="1"/>
          </p:cNvPicPr>
          <p:nvPr/>
        </p:nvPicPr>
        <p:blipFill>
          <a:blip r:embed="rId4">
            <a:extLst/>
          </a:blip>
          <a:srcRect l="0" t="0" r="14557" b="0"/>
          <a:stretch>
            <a:fillRect/>
          </a:stretch>
        </p:blipFill>
        <p:spPr>
          <a:xfrm>
            <a:off x="8400882" y="3172201"/>
            <a:ext cx="4047041" cy="2390019"/>
          </a:xfrm>
          <a:prstGeom prst="rect">
            <a:avLst/>
          </a:prstGeom>
          <a:ln w="6350">
            <a:solidFill>
              <a:srgbClr val="000000"/>
            </a:solidFill>
            <a:miter lim="400000"/>
          </a:ln>
        </p:spPr>
      </p:pic>
      <p:pic>
        <p:nvPicPr>
          <p:cNvPr id="428" name="Screenshot 2021-04-13 at 11.54.19.png" descr="Screenshot 2021-04-13 at 11.54.19.png"/>
          <p:cNvPicPr>
            <a:picLocks noChangeAspect="1"/>
          </p:cNvPicPr>
          <p:nvPr/>
        </p:nvPicPr>
        <p:blipFill>
          <a:blip r:embed="rId5">
            <a:extLst/>
          </a:blip>
          <a:srcRect l="1533" t="0" r="5108" b="0"/>
          <a:stretch>
            <a:fillRect/>
          </a:stretch>
        </p:blipFill>
        <p:spPr>
          <a:xfrm>
            <a:off x="8400882" y="5739150"/>
            <a:ext cx="4047019" cy="2504928"/>
          </a:xfrm>
          <a:prstGeom prst="rect">
            <a:avLst/>
          </a:prstGeom>
          <a:ln w="6350">
            <a:solidFill>
              <a:srgbClr val="000000"/>
            </a:solidFill>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tructure de projet"/>
          <p:cNvSpPr txBox="1"/>
          <p:nvPr>
            <p:ph type="title"/>
          </p:nvPr>
        </p:nvSpPr>
        <p:spPr>
          <a:prstGeom prst="rect">
            <a:avLst/>
          </a:prstGeom>
        </p:spPr>
        <p:txBody>
          <a:bodyPr/>
          <a:lstStyle/>
          <a:p>
            <a:pPr/>
            <a:r>
              <a:t>Structure de projet</a:t>
            </a:r>
          </a:p>
        </p:txBody>
      </p:sp>
      <p:sp>
        <p:nvSpPr>
          <p:cNvPr id="433" name="├── index.html…"/>
          <p:cNvSpPr txBox="1"/>
          <p:nvPr>
            <p:ph type="body" idx="1"/>
          </p:nvPr>
        </p:nvSpPr>
        <p:spPr>
          <a:prstGeom prst="rect">
            <a:avLst/>
          </a:prstGeom>
        </p:spPr>
        <p:txBody>
          <a:bodyPr/>
          <a:lstStyle/>
          <a:p>
            <a:pPr defTabSz="457200">
              <a:spcBef>
                <a:spcPts val="0"/>
              </a:spcBef>
              <a:defRPr sz="2200">
                <a:solidFill>
                  <a:srgbClr val="000000"/>
                </a:solidFill>
                <a:latin typeface="Courier"/>
                <a:ea typeface="Courier"/>
                <a:cs typeface="Courier"/>
                <a:sym typeface="Courier"/>
              </a:defRPr>
            </a:pPr>
            <a:r>
              <a:t>├── index.html</a:t>
            </a:r>
          </a:p>
          <a:p>
            <a:pPr defTabSz="457200">
              <a:spcBef>
                <a:spcPts val="0"/>
              </a:spcBef>
              <a:defRPr sz="2200">
                <a:solidFill>
                  <a:srgbClr val="000000"/>
                </a:solidFill>
                <a:latin typeface="Courier"/>
                <a:ea typeface="Courier"/>
                <a:cs typeface="Courier"/>
                <a:sym typeface="Courier"/>
              </a:defRPr>
            </a:pPr>
            <a:r>
              <a:t>├── main.js</a:t>
            </a:r>
          </a:p>
          <a:p>
            <a:pPr defTabSz="457200">
              <a:spcBef>
                <a:spcPts val="0"/>
              </a:spcBef>
              <a:defRPr sz="2200">
                <a:solidFill>
                  <a:srgbClr val="000000"/>
                </a:solidFill>
                <a:latin typeface="Courier"/>
                <a:ea typeface="Courier"/>
                <a:cs typeface="Courier"/>
                <a:sym typeface="Courier"/>
              </a:defRPr>
            </a:pPr>
            <a:r>
              <a:t>├── api</a:t>
            </a:r>
          </a:p>
          <a:p>
            <a:pPr defTabSz="457200">
              <a:spcBef>
                <a:spcPts val="0"/>
              </a:spcBef>
              <a:defRPr sz="2200">
                <a:solidFill>
                  <a:srgbClr val="000000"/>
                </a:solidFill>
                <a:latin typeface="Courier"/>
                <a:ea typeface="Courier"/>
                <a:cs typeface="Courier"/>
                <a:sym typeface="Courier"/>
              </a:defRPr>
            </a:pPr>
            <a:r>
              <a:t>│   └── ... # abstractions for making API requests</a:t>
            </a:r>
          </a:p>
          <a:p>
            <a:pPr defTabSz="457200">
              <a:spcBef>
                <a:spcPts val="0"/>
              </a:spcBef>
              <a:defRPr sz="2200">
                <a:solidFill>
                  <a:srgbClr val="000000"/>
                </a:solidFill>
                <a:latin typeface="Courier"/>
                <a:ea typeface="Courier"/>
                <a:cs typeface="Courier"/>
                <a:sym typeface="Courier"/>
              </a:defRPr>
            </a:pPr>
            <a:r>
              <a:t>├── components</a:t>
            </a:r>
          </a:p>
          <a:p>
            <a:pPr defTabSz="457200">
              <a:spcBef>
                <a:spcPts val="0"/>
              </a:spcBef>
              <a:defRPr sz="2200">
                <a:solidFill>
                  <a:srgbClr val="000000"/>
                </a:solidFill>
                <a:latin typeface="Courier"/>
                <a:ea typeface="Courier"/>
                <a:cs typeface="Courier"/>
                <a:sym typeface="Courier"/>
              </a:defRPr>
            </a:pPr>
            <a:r>
              <a:t>│   ├── App.vue</a:t>
            </a:r>
          </a:p>
          <a:p>
            <a:pPr defTabSz="457200">
              <a:spcBef>
                <a:spcPts val="0"/>
              </a:spcBef>
              <a:defRPr sz="2200">
                <a:solidFill>
                  <a:srgbClr val="000000"/>
                </a:solidFill>
                <a:latin typeface="Courier"/>
                <a:ea typeface="Courier"/>
                <a:cs typeface="Courier"/>
                <a:sym typeface="Courier"/>
              </a:defRPr>
            </a:pPr>
            <a:r>
              <a:t>│   └── ...</a:t>
            </a:r>
          </a:p>
          <a:p>
            <a:pPr defTabSz="457200">
              <a:spcBef>
                <a:spcPts val="0"/>
              </a:spcBef>
              <a:defRPr sz="2200">
                <a:solidFill>
                  <a:srgbClr val="000000"/>
                </a:solidFill>
                <a:latin typeface="Courier"/>
                <a:ea typeface="Courier"/>
                <a:cs typeface="Courier"/>
                <a:sym typeface="Courier"/>
              </a:defRPr>
            </a:pPr>
            <a:r>
              <a:t>└── store</a:t>
            </a:r>
          </a:p>
          <a:p>
            <a:pPr defTabSz="457200">
              <a:spcBef>
                <a:spcPts val="0"/>
              </a:spcBef>
              <a:defRPr sz="2200">
                <a:solidFill>
                  <a:srgbClr val="000000"/>
                </a:solidFill>
                <a:latin typeface="Courier"/>
                <a:ea typeface="Courier"/>
                <a:cs typeface="Courier"/>
                <a:sym typeface="Courier"/>
              </a:defRPr>
            </a:pPr>
            <a:r>
              <a:t>    ├── index.js      # where we assemble modules and export the store</a:t>
            </a:r>
          </a:p>
          <a:p>
            <a:pPr defTabSz="457200">
              <a:spcBef>
                <a:spcPts val="0"/>
              </a:spcBef>
              <a:defRPr sz="2200">
                <a:solidFill>
                  <a:srgbClr val="000000"/>
                </a:solidFill>
                <a:latin typeface="Courier"/>
                <a:ea typeface="Courier"/>
                <a:cs typeface="Courier"/>
                <a:sym typeface="Courier"/>
              </a:defRPr>
            </a:pPr>
            <a:r>
              <a:t>    ├── actions.js        # root actions</a:t>
            </a:r>
          </a:p>
          <a:p>
            <a:pPr defTabSz="457200">
              <a:spcBef>
                <a:spcPts val="0"/>
              </a:spcBef>
              <a:defRPr sz="2200">
                <a:solidFill>
                  <a:srgbClr val="000000"/>
                </a:solidFill>
                <a:latin typeface="Courier"/>
                <a:ea typeface="Courier"/>
                <a:cs typeface="Courier"/>
                <a:sym typeface="Courier"/>
              </a:defRPr>
            </a:pPr>
            <a:r>
              <a:t>    ├── mutations.js      # root mutations</a:t>
            </a:r>
          </a:p>
          <a:p>
            <a:pPr defTabSz="457200">
              <a:spcBef>
                <a:spcPts val="0"/>
              </a:spcBef>
              <a:defRPr sz="2200">
                <a:solidFill>
                  <a:srgbClr val="000000"/>
                </a:solidFill>
                <a:latin typeface="Courier"/>
                <a:ea typeface="Courier"/>
                <a:cs typeface="Courier"/>
                <a:sym typeface="Courier"/>
              </a:defRPr>
            </a:pPr>
            <a:r>
              <a:t>    └── modules</a:t>
            </a:r>
          </a:p>
          <a:p>
            <a:pPr defTabSz="457200">
              <a:spcBef>
                <a:spcPts val="0"/>
              </a:spcBef>
              <a:defRPr sz="2200">
                <a:solidFill>
                  <a:srgbClr val="000000"/>
                </a:solidFill>
                <a:latin typeface="Courier"/>
                <a:ea typeface="Courier"/>
                <a:cs typeface="Courier"/>
                <a:sym typeface="Courier"/>
              </a:defRPr>
            </a:pPr>
            <a:r>
              <a:t>        ├── cart.js       # cart module</a:t>
            </a:r>
          </a:p>
          <a:p>
            <a:pPr defTabSz="457200">
              <a:spcBef>
                <a:spcPts val="0"/>
              </a:spcBef>
              <a:defRPr sz="2200">
                <a:solidFill>
                  <a:srgbClr val="000000"/>
                </a:solidFill>
                <a:latin typeface="Courier"/>
                <a:ea typeface="Courier"/>
                <a:cs typeface="Courier"/>
                <a:sym typeface="Courier"/>
              </a:defRPr>
            </a:pPr>
            <a:r>
              <a:t>        └── products.js   # products module</a:t>
            </a:r>
          </a:p>
        </p:txBody>
      </p:sp>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Créer son store (vue2+vuex3)"/>
          <p:cNvSpPr txBox="1"/>
          <p:nvPr>
            <p:ph type="title"/>
          </p:nvPr>
        </p:nvSpPr>
        <p:spPr>
          <a:prstGeom prst="rect">
            <a:avLst/>
          </a:prstGeom>
        </p:spPr>
        <p:txBody>
          <a:bodyPr/>
          <a:lstStyle/>
          <a:p>
            <a:pPr/>
            <a:r>
              <a:t>Créer son store (vue2+vuex3)</a:t>
            </a:r>
          </a:p>
        </p:txBody>
      </p:sp>
      <p:sp>
        <p:nvSpPr>
          <p:cNvPr id="437" name="// app.js…"/>
          <p:cNvSpPr txBox="1"/>
          <p:nvPr>
            <p:ph type="body" idx="1"/>
          </p:nvPr>
        </p:nvSpPr>
        <p:spPr>
          <a:prstGeom prst="rect">
            <a:avLst/>
          </a:prstGeom>
        </p:spPr>
        <p:txBody>
          <a:bodyPr numCol="2" spcCol="593090" anchor="t"/>
          <a:lstStyle/>
          <a:p>
            <a:pPr defTabSz="457200">
              <a:lnSpc>
                <a:spcPts val="4200"/>
              </a:lnSpc>
              <a:spcBef>
                <a:spcPts val="0"/>
              </a:spcBef>
              <a:defRPr sz="2000">
                <a:solidFill>
                  <a:srgbClr val="008000"/>
                </a:solidFill>
                <a:latin typeface="Menlo Regular"/>
                <a:ea typeface="Menlo Regular"/>
                <a:cs typeface="Menlo Regular"/>
                <a:sym typeface="Menlo Regular"/>
              </a:defRPr>
            </a:pPr>
            <a:r>
              <a:t>// app.js </a:t>
            </a:r>
          </a:p>
          <a:p>
            <a:pPr defTabSz="457200">
              <a:lnSpc>
                <a:spcPts val="4200"/>
              </a:lnSpc>
              <a:spcBef>
                <a:spcPts val="0"/>
              </a:spcBef>
              <a:defRPr sz="2000">
                <a:solidFill>
                  <a:srgbClr val="0000FF"/>
                </a:solidFill>
                <a:latin typeface="Menlo Regular"/>
                <a:ea typeface="Menlo Regular"/>
                <a:cs typeface="Menlo Regular"/>
                <a:sym typeface="Menlo Regular"/>
              </a:defRPr>
            </a:pPr>
            <a:r>
              <a:t>import</a:t>
            </a:r>
            <a:r>
              <a:rPr>
                <a:solidFill>
                  <a:srgbClr val="000000"/>
                </a:solidFill>
              </a:rPr>
              <a:t> Vue </a:t>
            </a:r>
            <a:r>
              <a:t>from</a:t>
            </a:r>
            <a:r>
              <a:rPr>
                <a:solidFill>
                  <a:srgbClr val="000000"/>
                </a:solidFill>
              </a:rPr>
              <a:t> </a:t>
            </a:r>
            <a:r>
              <a:rPr>
                <a:solidFill>
                  <a:srgbClr val="A31515"/>
                </a:solidFill>
              </a:rPr>
              <a:t>'vue'</a:t>
            </a:r>
            <a:endParaRPr>
              <a:solidFill>
                <a:srgbClr val="000000"/>
              </a:solidFill>
            </a:endParaRPr>
          </a:p>
          <a:p>
            <a:pPr defTabSz="457200">
              <a:lnSpc>
                <a:spcPts val="4200"/>
              </a:lnSpc>
              <a:spcBef>
                <a:spcPts val="0"/>
              </a:spcBef>
              <a:defRPr sz="2000">
                <a:solidFill>
                  <a:srgbClr val="A31515"/>
                </a:solidFill>
                <a:latin typeface="Menlo Regular"/>
                <a:ea typeface="Menlo Regular"/>
                <a:cs typeface="Menlo Regular"/>
                <a:sym typeface="Menlo Regular"/>
              </a:defRPr>
            </a:pPr>
            <a:r>
              <a:rPr>
                <a:solidFill>
                  <a:srgbClr val="0000FF"/>
                </a:solidFill>
              </a:rPr>
              <a:t>import</a:t>
            </a:r>
            <a:r>
              <a:rPr>
                <a:solidFill>
                  <a:srgbClr val="000000"/>
                </a:solidFill>
              </a:rPr>
              <a:t> store </a:t>
            </a:r>
            <a:r>
              <a:rPr>
                <a:solidFill>
                  <a:srgbClr val="0000FF"/>
                </a:solidFill>
              </a:rPr>
              <a:t>from</a:t>
            </a:r>
            <a:r>
              <a:rPr>
                <a:solidFill>
                  <a:srgbClr val="000000"/>
                </a:solidFill>
              </a:rPr>
              <a:t> </a:t>
            </a:r>
            <a:r>
              <a:t>'./store'</a:t>
            </a:r>
            <a:endParaRPr>
              <a:solidFill>
                <a:srgbClr val="000000"/>
              </a:solidFill>
            </a:endParaRPr>
          </a:p>
          <a:p>
            <a:pPr defTabSz="457200">
              <a:lnSpc>
                <a:spcPts val="4200"/>
              </a:lnSpc>
              <a:spcBef>
                <a:spcPts val="0"/>
              </a:spcBef>
              <a:defRPr sz="2000">
                <a:solidFill>
                  <a:srgbClr val="A31515"/>
                </a:solidFill>
                <a:latin typeface="Menlo Regular"/>
                <a:ea typeface="Menlo Regular"/>
                <a:cs typeface="Menlo Regular"/>
                <a:sym typeface="Menlo Regular"/>
              </a:defRPr>
            </a:pPr>
            <a:r>
              <a:rPr>
                <a:solidFill>
                  <a:srgbClr val="0000FF"/>
                </a:solidFill>
              </a:rPr>
              <a:t>import</a:t>
            </a:r>
            <a:r>
              <a:rPr>
                <a:solidFill>
                  <a:srgbClr val="000000"/>
                </a:solidFill>
              </a:rPr>
              <a:t> App </a:t>
            </a:r>
            <a:r>
              <a:rPr>
                <a:solidFill>
                  <a:srgbClr val="0000FF"/>
                </a:solidFill>
              </a:rPr>
              <a:t>from</a:t>
            </a:r>
            <a:r>
              <a:rPr>
                <a:solidFill>
                  <a:srgbClr val="000000"/>
                </a:solidFill>
              </a:rPr>
              <a:t> </a:t>
            </a:r>
            <a:r>
              <a:t>'./components/App.vue'</a:t>
            </a:r>
            <a:endParaRPr>
              <a:solidFill>
                <a:srgbClr val="000000"/>
              </a:solidFill>
            </a:endParaR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r>
              <a:rPr>
                <a:solidFill>
                  <a:srgbClr val="0000FF"/>
                </a:solidFill>
              </a:rPr>
              <a:t>new</a:t>
            </a:r>
            <a:r>
              <a:t> Vue({</a:t>
            </a:r>
          </a:p>
          <a:p>
            <a:pPr defTabSz="457200">
              <a:lnSpc>
                <a:spcPts val="4200"/>
              </a:lnSpc>
              <a:spcBef>
                <a:spcPts val="0"/>
              </a:spcBef>
              <a:defRPr sz="2000">
                <a:solidFill>
                  <a:srgbClr val="008000"/>
                </a:solidFill>
                <a:latin typeface="Menlo Regular"/>
                <a:ea typeface="Menlo Regular"/>
                <a:cs typeface="Menlo Regular"/>
                <a:sym typeface="Menlo Regular"/>
              </a:defRPr>
            </a:pPr>
            <a:r>
              <a:rPr>
                <a:solidFill>
                  <a:srgbClr val="000000"/>
                </a:solidFill>
              </a:rPr>
              <a:t>  store, </a:t>
            </a:r>
            <a:r>
              <a:t>// inject store to all children</a:t>
            </a:r>
            <a:endParaRPr>
              <a:solidFill>
                <a:srgbClr val="000000"/>
              </a:solidFill>
            </a:endParaRPr>
          </a:p>
          <a:p>
            <a:pPr defTabSz="457200">
              <a:lnSpc>
                <a:spcPts val="4200"/>
              </a:lnSpc>
              <a:spcBef>
                <a:spcPts val="0"/>
              </a:spcBef>
              <a:defRPr sz="2000">
                <a:solidFill>
                  <a:srgbClr val="000000"/>
                </a:solidFill>
                <a:latin typeface="Menlo Regular"/>
                <a:ea typeface="Menlo Regular"/>
                <a:cs typeface="Menlo Regular"/>
                <a:sym typeface="Menlo Regular"/>
              </a:defRPr>
            </a:pPr>
            <a:r>
              <a:t>  el: </a:t>
            </a:r>
            <a:r>
              <a:rPr>
                <a:solidFill>
                  <a:srgbClr val="A31515"/>
                </a:solidFill>
              </a:rPr>
              <a:t>'#app'</a:t>
            </a:r>
            <a:r>
              <a:t>,</a:t>
            </a:r>
          </a:p>
          <a:p>
            <a:pPr defTabSz="457200">
              <a:lnSpc>
                <a:spcPts val="4200"/>
              </a:lnSpc>
              <a:spcBef>
                <a:spcPts val="0"/>
              </a:spcBef>
              <a:defRPr sz="2000">
                <a:solidFill>
                  <a:srgbClr val="000000"/>
                </a:solidFill>
                <a:latin typeface="Menlo Regular"/>
                <a:ea typeface="Menlo Regular"/>
                <a:cs typeface="Menlo Regular"/>
                <a:sym typeface="Menlo Regular"/>
              </a:defRPr>
            </a:pPr>
            <a:r>
              <a:t>  render: h </a:t>
            </a:r>
            <a:r>
              <a:rPr>
                <a:solidFill>
                  <a:srgbClr val="0000FF"/>
                </a:solidFill>
              </a:rPr>
              <a:t>=&gt;</a:t>
            </a:r>
            <a:r>
              <a:t> h(App)</a:t>
            </a:r>
          </a:p>
          <a:p>
            <a:pPr defTabSz="457200">
              <a:lnSpc>
                <a:spcPts val="4200"/>
              </a:lnSpc>
              <a:spcBef>
                <a:spcPts val="0"/>
              </a:spcBef>
              <a:defRPr sz="2000">
                <a:solidFill>
                  <a:srgbClr val="000000"/>
                </a:solidFill>
                <a:latin typeface="Menlo Regular"/>
                <a:ea typeface="Menlo Regular"/>
                <a:cs typeface="Menlo Regular"/>
                <a:sym typeface="Menlo Regular"/>
              </a:defRPr>
            </a:pPr>
            <a:r>
              <a:t>})</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8000"/>
                </a:solidFill>
                <a:latin typeface="Menlo Regular"/>
                <a:ea typeface="Menlo Regular"/>
                <a:cs typeface="Menlo Regular"/>
                <a:sym typeface="Menlo Regular"/>
              </a:defRPr>
            </a:pPr>
            <a:r>
              <a:t>// store.js</a:t>
            </a:r>
          </a:p>
          <a:p>
            <a:pPr defTabSz="457200">
              <a:lnSpc>
                <a:spcPts val="4200"/>
              </a:lnSpc>
              <a:spcBef>
                <a:spcPts val="0"/>
              </a:spcBef>
              <a:defRPr sz="2000">
                <a:solidFill>
                  <a:srgbClr val="0000FF"/>
                </a:solidFill>
                <a:latin typeface="Menlo Regular"/>
                <a:ea typeface="Menlo Regular"/>
                <a:cs typeface="Menlo Regular"/>
                <a:sym typeface="Menlo Regular"/>
              </a:defRPr>
            </a:pPr>
            <a:r>
              <a:t>import</a:t>
            </a:r>
            <a:r>
              <a:rPr>
                <a:solidFill>
                  <a:srgbClr val="000000"/>
                </a:solidFill>
              </a:rPr>
              <a:t> Vue </a:t>
            </a:r>
            <a:r>
              <a:t>from</a:t>
            </a:r>
            <a:r>
              <a:rPr>
                <a:solidFill>
                  <a:srgbClr val="000000"/>
                </a:solidFill>
              </a:rPr>
              <a:t> </a:t>
            </a:r>
            <a:r>
              <a:rPr>
                <a:solidFill>
                  <a:srgbClr val="A31515"/>
                </a:solidFill>
              </a:rPr>
              <a:t>'vue'</a:t>
            </a:r>
            <a:endParaRPr>
              <a:solidFill>
                <a:srgbClr val="000000"/>
              </a:solidFill>
            </a:endParaRPr>
          </a:p>
          <a:p>
            <a:pPr defTabSz="457200">
              <a:lnSpc>
                <a:spcPts val="4200"/>
              </a:lnSpc>
              <a:spcBef>
                <a:spcPts val="0"/>
              </a:spcBef>
              <a:defRPr sz="2000">
                <a:solidFill>
                  <a:srgbClr val="0000FF"/>
                </a:solidFill>
                <a:latin typeface="Menlo Regular"/>
                <a:ea typeface="Menlo Regular"/>
                <a:cs typeface="Menlo Regular"/>
                <a:sym typeface="Menlo Regular"/>
              </a:defRPr>
            </a:pPr>
            <a:r>
              <a:t>import</a:t>
            </a:r>
            <a:r>
              <a:rPr>
                <a:solidFill>
                  <a:srgbClr val="000000"/>
                </a:solidFill>
              </a:rPr>
              <a:t> Vuex </a:t>
            </a:r>
            <a:r>
              <a:t>from</a:t>
            </a:r>
            <a:r>
              <a:rPr>
                <a:solidFill>
                  <a:srgbClr val="000000"/>
                </a:solidFill>
              </a:rPr>
              <a:t> </a:t>
            </a:r>
            <a:r>
              <a:rPr>
                <a:solidFill>
                  <a:srgbClr val="A31515"/>
                </a:solidFill>
              </a:rPr>
              <a:t>'vuex'</a:t>
            </a:r>
            <a:endParaRPr>
              <a:solidFill>
                <a:srgbClr val="000000"/>
              </a:solidFill>
            </a:endParaRPr>
          </a:p>
          <a:p>
            <a:pPr defTabSz="457200">
              <a:lnSpc>
                <a:spcPts val="4200"/>
              </a:lnSpc>
              <a:spcBef>
                <a:spcPts val="0"/>
              </a:spcBef>
              <a:defRPr sz="2000">
                <a:solidFill>
                  <a:srgbClr val="000000"/>
                </a:solidFill>
                <a:latin typeface="Menlo Regular"/>
                <a:ea typeface="Menlo Regular"/>
                <a:cs typeface="Menlo Regular"/>
                <a:sym typeface="Menlo Regular"/>
              </a:defRPr>
            </a:pPr>
            <a:r>
              <a:rPr>
                <a:solidFill>
                  <a:srgbClr val="0000FF"/>
                </a:solidFill>
              </a:rPr>
              <a:t>import</a:t>
            </a:r>
            <a:r>
              <a:t> mutations </a:t>
            </a:r>
            <a:r>
              <a:rPr>
                <a:solidFill>
                  <a:srgbClr val="0000FF"/>
                </a:solidFill>
              </a:rPr>
              <a:t>from</a:t>
            </a:r>
            <a:r>
              <a:t> </a:t>
            </a:r>
            <a:r>
              <a:rPr>
                <a:solidFill>
                  <a:srgbClr val="A31515"/>
                </a:solidFill>
              </a:rPr>
              <a:t>'./mutations'</a:t>
            </a:r>
          </a:p>
          <a:p>
            <a:pPr defTabSz="457200">
              <a:lnSpc>
                <a:spcPts val="4200"/>
              </a:lnSpc>
              <a:spcBef>
                <a:spcPts val="0"/>
              </a:spcBef>
              <a:defRPr sz="2000">
                <a:solidFill>
                  <a:srgbClr val="A31515"/>
                </a:solidFill>
                <a:latin typeface="Menlo Regular"/>
                <a:ea typeface="Menlo Regular"/>
                <a:cs typeface="Menlo Regular"/>
                <a:sym typeface="Menlo Regular"/>
              </a:defRPr>
            </a:pPr>
            <a:r>
              <a:rPr>
                <a:solidFill>
                  <a:srgbClr val="0000FF"/>
                </a:solidFill>
              </a:rPr>
              <a:t>import</a:t>
            </a:r>
            <a:r>
              <a:rPr>
                <a:solidFill>
                  <a:srgbClr val="000000"/>
                </a:solidFill>
              </a:rPr>
              <a:t> actions </a:t>
            </a:r>
            <a:r>
              <a:rPr>
                <a:solidFill>
                  <a:srgbClr val="0000FF"/>
                </a:solidFill>
              </a:rPr>
              <a:t>from</a:t>
            </a:r>
            <a:r>
              <a:rPr>
                <a:solidFill>
                  <a:srgbClr val="000000"/>
                </a:solidFill>
              </a:rPr>
              <a:t> </a:t>
            </a:r>
            <a:r>
              <a:t>'./actions'</a:t>
            </a:r>
            <a:endParaRPr>
              <a:solidFill>
                <a:srgbClr val="000000"/>
              </a:solidFill>
            </a:endParaRP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r>
              <a:t>Vue.use(Vuex)</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r>
              <a:rPr>
                <a:solidFill>
                  <a:srgbClr val="0000FF"/>
                </a:solidFill>
              </a:rPr>
              <a:t>export</a:t>
            </a:r>
            <a:r>
              <a:t> </a:t>
            </a:r>
            <a:r>
              <a:rPr>
                <a:solidFill>
                  <a:srgbClr val="0000FF"/>
                </a:solidFill>
              </a:rPr>
              <a:t>default</a:t>
            </a:r>
            <a:r>
              <a:t> </a:t>
            </a:r>
            <a:r>
              <a:rPr>
                <a:solidFill>
                  <a:srgbClr val="0000FF"/>
                </a:solidFill>
              </a:rPr>
              <a:t>new</a:t>
            </a:r>
            <a:r>
              <a:t> Vuex.Store({</a:t>
            </a:r>
          </a:p>
          <a:p>
            <a:pPr defTabSz="457200">
              <a:lnSpc>
                <a:spcPts val="4200"/>
              </a:lnSpc>
              <a:spcBef>
                <a:spcPts val="0"/>
              </a:spcBef>
              <a:defRPr sz="2000">
                <a:solidFill>
                  <a:srgbClr val="000000"/>
                </a:solidFill>
                <a:latin typeface="Menlo Regular"/>
                <a:ea typeface="Menlo Regular"/>
                <a:cs typeface="Menlo Regular"/>
                <a:sym typeface="Menlo Regular"/>
              </a:defRPr>
            </a:pPr>
            <a:r>
              <a:t>  state: {</a:t>
            </a:r>
          </a:p>
          <a:p>
            <a:pPr defTabSz="457200">
              <a:lnSpc>
                <a:spcPts val="4200"/>
              </a:lnSpc>
              <a:spcBef>
                <a:spcPts val="0"/>
              </a:spcBef>
              <a:defRPr sz="2000">
                <a:solidFill>
                  <a:srgbClr val="000000"/>
                </a:solidFill>
                <a:latin typeface="Menlo Regular"/>
                <a:ea typeface="Menlo Regular"/>
                <a:cs typeface="Menlo Regular"/>
                <a:sym typeface="Menlo Regular"/>
              </a:defRPr>
            </a:pPr>
            <a:r>
              <a:t>    todos: […] // état initial</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p>
          <a:p>
            <a:pPr defTabSz="457200">
              <a:lnSpc>
                <a:spcPts val="4200"/>
              </a:lnSpc>
              <a:spcBef>
                <a:spcPts val="0"/>
              </a:spcBef>
              <a:defRPr sz="2000">
                <a:solidFill>
                  <a:srgbClr val="000000"/>
                </a:solidFill>
                <a:latin typeface="Menlo Regular"/>
                <a:ea typeface="Menlo Regular"/>
                <a:cs typeface="Menlo Regular"/>
                <a:sym typeface="Menlo Regular"/>
              </a:defRPr>
            </a:pPr>
            <a:r>
              <a:t>  actions,</a:t>
            </a:r>
          </a:p>
          <a:p>
            <a:pPr defTabSz="457200">
              <a:lnSpc>
                <a:spcPts val="4200"/>
              </a:lnSpc>
              <a:spcBef>
                <a:spcPts val="0"/>
              </a:spcBef>
              <a:defRPr sz="2000">
                <a:solidFill>
                  <a:srgbClr val="000000"/>
                </a:solidFill>
                <a:latin typeface="Menlo Regular"/>
                <a:ea typeface="Menlo Regular"/>
                <a:cs typeface="Menlo Regular"/>
                <a:sym typeface="Menlo Regular"/>
              </a:defRPr>
            </a:pPr>
            <a:r>
              <a:t>  mutations</a:t>
            </a:r>
          </a:p>
          <a:p>
            <a:pPr defTabSz="457200">
              <a:lnSpc>
                <a:spcPts val="4200"/>
              </a:lnSpc>
              <a:spcBef>
                <a:spcPts val="0"/>
              </a:spcBef>
              <a:defRPr sz="2000">
                <a:solidFill>
                  <a:srgbClr val="000000"/>
                </a:solidFill>
                <a:latin typeface="Menlo Regular"/>
                <a:ea typeface="Menlo Regular"/>
                <a:cs typeface="Menlo Regular"/>
                <a:sym typeface="Menlo Regular"/>
              </a:defRPr>
            </a:pPr>
            <a:r>
              <a:t>})</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p>
        </p:txBody>
      </p:sp>
      <p:sp>
        <p:nvSpPr>
          <p:cNvPr id="4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9" name="https://vuex.vuejs.org/fr/guide/"/>
          <p:cNvSpPr txBox="1"/>
          <p:nvPr/>
        </p:nvSpPr>
        <p:spPr>
          <a:xfrm>
            <a:off x="9321554" y="1238658"/>
            <a:ext cx="3140965"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u="sng">
                <a:hlinkClick r:id="rId2" invalidUrl="" action="" tgtFrame="" tooltip="" history="1" highlightClick="0" endSnd="0"/>
              </a:defRPr>
            </a:lvl1pPr>
          </a:lstStyle>
          <a:p>
            <a:pPr>
              <a:defRPr u="none"/>
            </a:pPr>
            <a:r>
              <a:rPr u="sng">
                <a:hlinkClick r:id="rId2" invalidUrl="" action="" tgtFrame="" tooltip="" history="1" highlightClick="0" endSnd="0"/>
              </a:rPr>
              <a:t>https://vuex.vuejs.org/fr/guide/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Créer son store (vue3+vuex4)"/>
          <p:cNvSpPr txBox="1"/>
          <p:nvPr>
            <p:ph type="title"/>
          </p:nvPr>
        </p:nvSpPr>
        <p:spPr>
          <a:prstGeom prst="rect">
            <a:avLst/>
          </a:prstGeom>
        </p:spPr>
        <p:txBody>
          <a:bodyPr/>
          <a:lstStyle/>
          <a:p>
            <a:pPr/>
            <a:r>
              <a:t>Créer son store (vue3+vuex4)</a:t>
            </a:r>
          </a:p>
        </p:txBody>
      </p:sp>
      <p:sp>
        <p:nvSpPr>
          <p:cNvPr id="442" name="import { createApp } from 'vue'…"/>
          <p:cNvSpPr txBox="1"/>
          <p:nvPr>
            <p:ph type="body" idx="1"/>
          </p:nvPr>
        </p:nvSpPr>
        <p:spPr>
          <a:prstGeom prst="rect">
            <a:avLst/>
          </a:prstGeom>
        </p:spPr>
        <p:txBody>
          <a:bodyPr anchor="t"/>
          <a:lstStyle/>
          <a:p>
            <a:pPr defTabSz="457200">
              <a:lnSpc>
                <a:spcPts val="4200"/>
              </a:lnSpc>
              <a:spcBef>
                <a:spcPts val="0"/>
              </a:spcBef>
              <a:defRPr sz="2000">
                <a:solidFill>
                  <a:srgbClr val="000000"/>
                </a:solidFill>
                <a:latin typeface="Menlo Regular"/>
                <a:ea typeface="Menlo Regular"/>
                <a:cs typeface="Menlo Regular"/>
                <a:sym typeface="Menlo Regular"/>
              </a:defRPr>
            </a:pPr>
            <a:r>
              <a:rPr>
                <a:solidFill>
                  <a:srgbClr val="0000FF"/>
                </a:solidFill>
              </a:rPr>
              <a:t>import</a:t>
            </a:r>
            <a:r>
              <a:t> { createApp } </a:t>
            </a:r>
            <a:r>
              <a:rPr>
                <a:solidFill>
                  <a:srgbClr val="0000FF"/>
                </a:solidFill>
              </a:rPr>
              <a:t>from</a:t>
            </a:r>
            <a:r>
              <a:t> </a:t>
            </a:r>
            <a:r>
              <a:rPr>
                <a:solidFill>
                  <a:srgbClr val="A31515"/>
                </a:solidFill>
              </a:rPr>
              <a:t>'vue'</a:t>
            </a:r>
          </a:p>
          <a:p>
            <a:pPr defTabSz="457200">
              <a:lnSpc>
                <a:spcPts val="4200"/>
              </a:lnSpc>
              <a:spcBef>
                <a:spcPts val="0"/>
              </a:spcBef>
              <a:defRPr sz="2000">
                <a:solidFill>
                  <a:srgbClr val="000000"/>
                </a:solidFill>
                <a:latin typeface="Menlo Regular"/>
                <a:ea typeface="Menlo Regular"/>
                <a:cs typeface="Menlo Regular"/>
                <a:sym typeface="Menlo Regular"/>
              </a:defRPr>
            </a:pPr>
            <a:r>
              <a:rPr>
                <a:solidFill>
                  <a:srgbClr val="0000FF"/>
                </a:solidFill>
              </a:rPr>
              <a:t>import</a:t>
            </a:r>
            <a:r>
              <a:t> { createStore } </a:t>
            </a:r>
            <a:r>
              <a:rPr>
                <a:solidFill>
                  <a:srgbClr val="0000FF"/>
                </a:solidFill>
              </a:rPr>
              <a:t>from</a:t>
            </a:r>
            <a:r>
              <a:t> </a:t>
            </a:r>
            <a:r>
              <a:rPr>
                <a:solidFill>
                  <a:srgbClr val="A31515"/>
                </a:solidFill>
              </a:rPr>
              <a:t>'vuex'</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8000"/>
                </a:solidFill>
                <a:latin typeface="Menlo Regular"/>
                <a:ea typeface="Menlo Regular"/>
                <a:cs typeface="Menlo Regular"/>
                <a:sym typeface="Menlo Regular"/>
              </a:defRPr>
            </a:pPr>
            <a:r>
              <a:t>// Create a new store instance.</a:t>
            </a:r>
            <a:endParaRPr>
              <a:solidFill>
                <a:srgbClr val="000000"/>
              </a:solidFill>
            </a:endParaRPr>
          </a:p>
          <a:p>
            <a:pPr defTabSz="457200">
              <a:lnSpc>
                <a:spcPts val="4200"/>
              </a:lnSpc>
              <a:spcBef>
                <a:spcPts val="0"/>
              </a:spcBef>
              <a:defRPr sz="2000">
                <a:solidFill>
                  <a:srgbClr val="000000"/>
                </a:solidFill>
                <a:latin typeface="Menlo Regular"/>
                <a:ea typeface="Menlo Regular"/>
                <a:cs typeface="Menlo Regular"/>
                <a:sym typeface="Menlo Regular"/>
              </a:defRPr>
            </a:pPr>
            <a:r>
              <a:rPr>
                <a:solidFill>
                  <a:srgbClr val="0000FF"/>
                </a:solidFill>
              </a:rPr>
              <a:t>const</a:t>
            </a:r>
            <a:r>
              <a:t> store = createStore({</a:t>
            </a:r>
          </a:p>
          <a:p>
            <a:pPr defTabSz="457200">
              <a:lnSpc>
                <a:spcPts val="4200"/>
              </a:lnSpc>
              <a:spcBef>
                <a:spcPts val="0"/>
              </a:spcBef>
              <a:defRPr sz="2000">
                <a:solidFill>
                  <a:srgbClr val="000000"/>
                </a:solidFill>
                <a:latin typeface="Menlo Regular"/>
                <a:ea typeface="Menlo Regular"/>
                <a:cs typeface="Menlo Regular"/>
                <a:sym typeface="Menlo Regular"/>
              </a:defRPr>
            </a:pPr>
            <a:r>
              <a:t>  state () {</a:t>
            </a:r>
          </a:p>
          <a:p>
            <a:pPr defTabSz="457200">
              <a:lnSpc>
                <a:spcPts val="4200"/>
              </a:lnSpc>
              <a:spcBef>
                <a:spcPts val="0"/>
              </a:spcBef>
              <a:defRPr sz="2000">
                <a:solidFill>
                  <a:srgbClr val="0000FF"/>
                </a:solidFill>
                <a:latin typeface="Menlo Regular"/>
                <a:ea typeface="Menlo Regular"/>
                <a:cs typeface="Menlo Regular"/>
                <a:sym typeface="Menlo Regular"/>
              </a:defRPr>
            </a:pPr>
            <a:r>
              <a:rPr>
                <a:solidFill>
                  <a:srgbClr val="000000"/>
                </a:solidFill>
              </a:rPr>
              <a:t>    </a:t>
            </a:r>
            <a:r>
              <a:t>return</a:t>
            </a:r>
            <a:r>
              <a:rPr>
                <a:solidFill>
                  <a:srgbClr val="000000"/>
                </a:solidFill>
              </a:rPr>
              <a:t> {</a:t>
            </a:r>
            <a:endParaRPr>
              <a:solidFill>
                <a:srgbClr val="000000"/>
              </a:solidFill>
            </a:endParaRPr>
          </a:p>
          <a:p>
            <a:pPr defTabSz="457200">
              <a:lnSpc>
                <a:spcPts val="4200"/>
              </a:lnSpc>
              <a:spcBef>
                <a:spcPts val="0"/>
              </a:spcBef>
              <a:defRPr sz="2000">
                <a:solidFill>
                  <a:srgbClr val="000000"/>
                </a:solidFill>
                <a:latin typeface="Menlo Regular"/>
                <a:ea typeface="Menlo Regular"/>
                <a:cs typeface="Menlo Regular"/>
                <a:sym typeface="Menlo Regular"/>
              </a:defRPr>
            </a:pPr>
            <a:r>
              <a:t>      todos: […]</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p>
          <a:p>
            <a:pPr defTabSz="457200">
              <a:lnSpc>
                <a:spcPts val="4200"/>
              </a:lnSpc>
              <a:spcBef>
                <a:spcPts val="0"/>
              </a:spcBef>
              <a:defRPr sz="2000">
                <a:solidFill>
                  <a:srgbClr val="000000"/>
                </a:solidFill>
                <a:latin typeface="Menlo Regular"/>
                <a:ea typeface="Menlo Regular"/>
                <a:cs typeface="Menlo Regular"/>
                <a:sym typeface="Menlo Regular"/>
              </a:defRPr>
            </a:pPr>
            <a:r>
              <a:t>  actions,</a:t>
            </a:r>
          </a:p>
          <a:p>
            <a:pPr defTabSz="457200">
              <a:lnSpc>
                <a:spcPts val="4200"/>
              </a:lnSpc>
              <a:spcBef>
                <a:spcPts val="0"/>
              </a:spcBef>
              <a:defRPr sz="2000">
                <a:solidFill>
                  <a:srgbClr val="000000"/>
                </a:solidFill>
                <a:latin typeface="Menlo Regular"/>
                <a:ea typeface="Menlo Regular"/>
                <a:cs typeface="Menlo Regular"/>
                <a:sym typeface="Menlo Regular"/>
              </a:defRPr>
            </a:pPr>
            <a:r>
              <a:t>  mutations,</a:t>
            </a:r>
          </a:p>
          <a:p>
            <a:pPr defTabSz="457200">
              <a:lnSpc>
                <a:spcPts val="4200"/>
              </a:lnSpc>
              <a:spcBef>
                <a:spcPts val="0"/>
              </a:spcBef>
              <a:defRPr sz="2000">
                <a:solidFill>
                  <a:srgbClr val="000000"/>
                </a:solidFill>
                <a:latin typeface="Menlo Regular"/>
                <a:ea typeface="Menlo Regular"/>
                <a:cs typeface="Menlo Regular"/>
                <a:sym typeface="Menlo Regular"/>
              </a:defRPr>
            </a:pPr>
            <a:r>
              <a:t>})</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8000"/>
                </a:solidFill>
                <a:latin typeface="Menlo Regular"/>
                <a:ea typeface="Menlo Regular"/>
                <a:cs typeface="Menlo Regular"/>
                <a:sym typeface="Menlo Regular"/>
              </a:defRPr>
            </a:pPr>
            <a:r>
              <a:rPr>
                <a:solidFill>
                  <a:srgbClr val="0000FF"/>
                </a:solidFill>
              </a:rPr>
              <a:t>const</a:t>
            </a:r>
            <a:r>
              <a:rPr>
                <a:solidFill>
                  <a:srgbClr val="000000"/>
                </a:solidFill>
              </a:rPr>
              <a:t> app = createApp({ </a:t>
            </a:r>
            <a:r>
              <a:t>/* your root component */</a:t>
            </a:r>
            <a:r>
              <a:rPr>
                <a:solidFill>
                  <a:srgbClr val="000000"/>
                </a:solidFill>
              </a:rPr>
              <a:t> })</a:t>
            </a:r>
            <a:endParaRPr>
              <a:solidFill>
                <a:srgbClr val="000000"/>
              </a:solidFill>
            </a:endParaRPr>
          </a:p>
          <a:p>
            <a:pPr defTabSz="457200">
              <a:lnSpc>
                <a:spcPts val="4200"/>
              </a:lnSpc>
              <a:spcBef>
                <a:spcPts val="0"/>
              </a:spcBef>
              <a:defRPr sz="2000">
                <a:solidFill>
                  <a:srgbClr val="000000"/>
                </a:solidFill>
                <a:latin typeface="Menlo Regular"/>
                <a:ea typeface="Menlo Regular"/>
                <a:cs typeface="Menlo Regular"/>
                <a:sym typeface="Menlo Regular"/>
              </a:defRPr>
            </a:pPr>
            <a:r>
              <a:t>app.use(store)</a:t>
            </a:r>
          </a:p>
        </p:txBody>
      </p:sp>
      <p:sp>
        <p:nvSpPr>
          <p:cNvPr id="4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4" name="https://vuex.vuejs.org/guide/"/>
          <p:cNvSpPr txBox="1"/>
          <p:nvPr/>
        </p:nvSpPr>
        <p:spPr>
          <a:xfrm>
            <a:off x="9000583" y="1238658"/>
            <a:ext cx="2997175"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rPr u="sng">
                <a:hlinkClick r:id="rId2" invalidUrl="" action="" tgtFrame="" tooltip="" history="1" highlightClick="0" endSnd="0"/>
              </a:rPr>
              <a:t>https://vuex.vuejs.org/guide/</a:t>
            </a:r>
            <a:r>
              <a:t>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Les actions"/>
          <p:cNvSpPr txBox="1"/>
          <p:nvPr>
            <p:ph type="title"/>
          </p:nvPr>
        </p:nvSpPr>
        <p:spPr>
          <a:prstGeom prst="rect">
            <a:avLst/>
          </a:prstGeom>
        </p:spPr>
        <p:txBody>
          <a:bodyPr/>
          <a:lstStyle/>
          <a:p>
            <a:pPr/>
            <a:r>
              <a:t>Les actions</a:t>
            </a:r>
          </a:p>
        </p:txBody>
      </p:sp>
      <p:sp>
        <p:nvSpPr>
          <p:cNvPr id="447" name="export default {…"/>
          <p:cNvSpPr txBox="1"/>
          <p:nvPr>
            <p:ph type="body" idx="1"/>
          </p:nvPr>
        </p:nvSpPr>
        <p:spPr>
          <a:xfrm>
            <a:off x="571500" y="2324100"/>
            <a:ext cx="11861800" cy="6256036"/>
          </a:xfrm>
          <a:prstGeom prst="rect">
            <a:avLst/>
          </a:prstGeom>
        </p:spPr>
        <p:txBody>
          <a:bodyPr numCol="2" spcCol="381000" anchor="t"/>
          <a:lstStyle/>
          <a:p>
            <a:pPr defTabSz="12700">
              <a:lnSpc>
                <a:spcPts val="3900"/>
              </a:lnSpc>
              <a:spcBef>
                <a:spcPts val="0"/>
              </a:spcBef>
              <a:tabLst>
                <a:tab pos="12700" algn="l"/>
              </a:tabLst>
              <a:defRPr sz="1800">
                <a:solidFill>
                  <a:srgbClr val="0000FF"/>
                </a:solidFill>
                <a:latin typeface="Menlo Regular"/>
                <a:ea typeface="Menlo Regular"/>
                <a:cs typeface="Menlo Regular"/>
                <a:sym typeface="Menlo Regular"/>
              </a:defRPr>
            </a:pPr>
            <a:r>
              <a:t>export</a:t>
            </a:r>
            <a:r>
              <a:rPr>
                <a:solidFill>
                  <a:srgbClr val="000000"/>
                </a:solidFill>
              </a:rPr>
              <a:t> </a:t>
            </a:r>
            <a:r>
              <a:t>default</a:t>
            </a:r>
            <a:r>
              <a:rPr>
                <a:solidFill>
                  <a:srgbClr val="000000"/>
                </a:solidFill>
              </a:rPr>
              <a:t> {</a:t>
            </a:r>
            <a:endParaRPr>
              <a:solidFill>
                <a:srgbClr val="000000"/>
              </a:solidFill>
            </a:endParaRP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addTodo ({ commit }, text)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commit(</a:t>
            </a:r>
            <a:r>
              <a:rPr>
                <a:solidFill>
                  <a:srgbClr val="A31515"/>
                </a:solidFill>
              </a:rPr>
              <a:t>'addTodo'</a:t>
            </a: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text,</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done: </a:t>
            </a:r>
            <a:r>
              <a:rPr>
                <a:solidFill>
                  <a:srgbClr val="0000FF"/>
                </a:solidFill>
              </a:rPr>
              <a:t>false</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removeTodo ({ commit }, todo) {</a:t>
            </a:r>
          </a:p>
          <a:p>
            <a:pPr defTabSz="12700">
              <a:lnSpc>
                <a:spcPts val="3900"/>
              </a:lnSpc>
              <a:spcBef>
                <a:spcPts val="0"/>
              </a:spcBef>
              <a:tabLst>
                <a:tab pos="12700" algn="l"/>
              </a:tabLst>
              <a:defRPr sz="1800">
                <a:solidFill>
                  <a:srgbClr val="A31515"/>
                </a:solidFill>
                <a:latin typeface="Menlo Regular"/>
                <a:ea typeface="Menlo Regular"/>
                <a:cs typeface="Menlo Regular"/>
                <a:sym typeface="Menlo Regular"/>
              </a:defRPr>
            </a:pPr>
            <a:r>
              <a:rPr>
                <a:solidFill>
                  <a:srgbClr val="000000"/>
                </a:solidFill>
              </a:rPr>
              <a:t>    commit(</a:t>
            </a:r>
            <a:r>
              <a:t>'removeTodo'</a:t>
            </a:r>
            <a:r>
              <a:rPr>
                <a:solidFill>
                  <a:srgbClr val="000000"/>
                </a:solidFill>
              </a:rPr>
              <a:t>, todo)</a:t>
            </a:r>
            <a:endParaRPr>
              <a:solidFill>
                <a:srgbClr val="000000"/>
              </a:solidFill>
            </a:endParaRP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toggleTodo ({ commit }, todo)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commit(</a:t>
            </a:r>
            <a:r>
              <a:rPr>
                <a:solidFill>
                  <a:srgbClr val="A31515"/>
                </a:solidFill>
              </a:rPr>
              <a:t>'editTodo'</a:t>
            </a: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{todo, done: !todo.done}</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editTodo ({ commit }, { todo, value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commit(</a:t>
            </a:r>
            <a:r>
              <a:rPr>
                <a:solidFill>
                  <a:srgbClr val="A31515"/>
                </a:solidFill>
              </a:rPr>
              <a:t>'editTodo'</a:t>
            </a: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{todo, text: value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toggleAll ({ state, commit }, done)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state.todos.forEach((todo) </a:t>
            </a:r>
            <a:r>
              <a:rPr>
                <a:solidFill>
                  <a:srgbClr val="0000FF"/>
                </a:solidFill>
              </a:rPr>
              <a:t>=&gt;</a:t>
            </a: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commit(</a:t>
            </a:r>
            <a:r>
              <a:rPr>
                <a:solidFill>
                  <a:srgbClr val="A31515"/>
                </a:solidFill>
              </a:rPr>
              <a:t>'editTodo'</a:t>
            </a:r>
            <a:r>
              <a:t>, { todo, done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clearCompleted ({ state, commit })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state.todos.filter(todo </a:t>
            </a:r>
            <a:r>
              <a:rPr>
                <a:solidFill>
                  <a:srgbClr val="0000FF"/>
                </a:solidFill>
              </a:rPr>
              <a:t>=&gt;</a:t>
            </a:r>
            <a:r>
              <a:t> todo.done)</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.forEach(todo </a:t>
            </a:r>
            <a:r>
              <a:rPr>
                <a:solidFill>
                  <a:srgbClr val="0000FF"/>
                </a:solidFill>
              </a:rPr>
              <a:t>=&gt;</a:t>
            </a: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commit(</a:t>
            </a:r>
            <a:r>
              <a:rPr>
                <a:solidFill>
                  <a:srgbClr val="A31515"/>
                </a:solidFill>
              </a:rPr>
              <a:t>'removeTodo'</a:t>
            </a:r>
            <a:r>
              <a:t>, todo)</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  }</a:t>
            </a:r>
          </a:p>
          <a:p>
            <a:pPr defTabSz="12700">
              <a:lnSpc>
                <a:spcPts val="3900"/>
              </a:lnSpc>
              <a:spcBef>
                <a:spcPts val="0"/>
              </a:spcBef>
              <a:tabLst>
                <a:tab pos="12700" algn="l"/>
              </a:tabLst>
              <a:defRPr sz="1800">
                <a:solidFill>
                  <a:srgbClr val="000000"/>
                </a:solidFill>
                <a:latin typeface="Menlo Regular"/>
                <a:ea typeface="Menlo Regular"/>
                <a:cs typeface="Menlo Regular"/>
                <a:sym typeface="Menlo Regular"/>
              </a:defRPr>
            </a:pPr>
            <a:r>
              <a:t>}</a:t>
            </a:r>
          </a:p>
        </p:txBody>
      </p:sp>
      <p:sp>
        <p:nvSpPr>
          <p:cNvPr id="4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Les mutations"/>
          <p:cNvSpPr txBox="1"/>
          <p:nvPr>
            <p:ph type="title"/>
          </p:nvPr>
        </p:nvSpPr>
        <p:spPr>
          <a:prstGeom prst="rect">
            <a:avLst/>
          </a:prstGeom>
        </p:spPr>
        <p:txBody>
          <a:bodyPr/>
          <a:lstStyle/>
          <a:p>
            <a:pPr/>
            <a:r>
              <a:t>Les mutations</a:t>
            </a:r>
          </a:p>
        </p:txBody>
      </p:sp>
      <p:sp>
        <p:nvSpPr>
          <p:cNvPr id="453" name="export const mutations = {…"/>
          <p:cNvSpPr txBox="1"/>
          <p:nvPr>
            <p:ph type="body" idx="1"/>
          </p:nvPr>
        </p:nvSpPr>
        <p:spPr>
          <a:prstGeom prst="rect">
            <a:avLst/>
          </a:prstGeom>
        </p:spPr>
        <p:txBody>
          <a:bodyPr/>
          <a:lstStyle/>
          <a:p>
            <a:pPr defTabSz="457200">
              <a:lnSpc>
                <a:spcPts val="4200"/>
              </a:lnSpc>
              <a:spcBef>
                <a:spcPts val="0"/>
              </a:spcBef>
              <a:defRPr sz="2000">
                <a:solidFill>
                  <a:srgbClr val="000000"/>
                </a:solidFill>
                <a:latin typeface="Menlo Regular"/>
                <a:ea typeface="Menlo Regular"/>
                <a:cs typeface="Menlo Regular"/>
                <a:sym typeface="Menlo Regular"/>
              </a:defRPr>
            </a:pPr>
            <a:r>
              <a:rPr>
                <a:solidFill>
                  <a:srgbClr val="0000FF"/>
                </a:solidFill>
              </a:rPr>
              <a:t>export</a:t>
            </a:r>
            <a:r>
              <a:t> </a:t>
            </a:r>
            <a:r>
              <a:rPr>
                <a:solidFill>
                  <a:srgbClr val="0000FF"/>
                </a:solidFill>
              </a:rPr>
              <a:t>const</a:t>
            </a:r>
            <a:r>
              <a:t> mutations = {</a:t>
            </a:r>
          </a:p>
          <a:p>
            <a:pPr defTabSz="457200">
              <a:lnSpc>
                <a:spcPts val="4200"/>
              </a:lnSpc>
              <a:spcBef>
                <a:spcPts val="0"/>
              </a:spcBef>
              <a:defRPr sz="2000">
                <a:solidFill>
                  <a:srgbClr val="000000"/>
                </a:solidFill>
                <a:latin typeface="Menlo Regular"/>
                <a:ea typeface="Menlo Regular"/>
                <a:cs typeface="Menlo Regular"/>
                <a:sym typeface="Menlo Regular"/>
              </a:defRPr>
            </a:pPr>
            <a:r>
              <a:t>  addTodo(state, todo) {</a:t>
            </a:r>
          </a:p>
          <a:p>
            <a:pPr defTabSz="457200">
              <a:lnSpc>
                <a:spcPts val="4200"/>
              </a:lnSpc>
              <a:spcBef>
                <a:spcPts val="0"/>
              </a:spcBef>
              <a:defRPr sz="2000">
                <a:solidFill>
                  <a:srgbClr val="000000"/>
                </a:solidFill>
                <a:latin typeface="Menlo Regular"/>
                <a:ea typeface="Menlo Regular"/>
                <a:cs typeface="Menlo Regular"/>
                <a:sym typeface="Menlo Regular"/>
              </a:defRPr>
            </a:pPr>
            <a:r>
              <a:t>    state.todos.push(todo);</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r>
              <a:t>  removeTodo(state, todo) {</a:t>
            </a:r>
          </a:p>
          <a:p>
            <a:pPr defTabSz="457200">
              <a:lnSpc>
                <a:spcPts val="4200"/>
              </a:lnSpc>
              <a:spcBef>
                <a:spcPts val="0"/>
              </a:spcBef>
              <a:defRPr sz="2000">
                <a:solidFill>
                  <a:srgbClr val="000000"/>
                </a:solidFill>
                <a:latin typeface="Menlo Regular"/>
                <a:ea typeface="Menlo Regular"/>
                <a:cs typeface="Menlo Regular"/>
                <a:sym typeface="Menlo Regular"/>
              </a:defRPr>
            </a:pPr>
            <a:r>
              <a:t>    state.todos.splice(state.todos.indexOf(todo), </a:t>
            </a:r>
            <a:r>
              <a:rPr>
                <a:solidFill>
                  <a:srgbClr val="098658"/>
                </a:solidFill>
              </a:rPr>
              <a:t>1</a:t>
            </a:r>
            <a:r>
              <a:t>);</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r>
              <a:t>  editTodo(state, { todo, text = todo.text, done = todo.done }) {</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r>
              <a:rPr>
                <a:solidFill>
                  <a:srgbClr val="0000FF"/>
                </a:solidFill>
              </a:rPr>
              <a:t>const</a:t>
            </a:r>
            <a:r>
              <a:t> index = state.todos.indexOf(todo);</a:t>
            </a:r>
          </a:p>
          <a:p>
            <a:pPr defTabSz="457200">
              <a:lnSpc>
                <a:spcPts val="4200"/>
              </a:lnSpc>
              <a:spcBef>
                <a:spcPts val="0"/>
              </a:spcBef>
              <a:defRPr sz="2000">
                <a:solidFill>
                  <a:srgbClr val="000000"/>
                </a:solidFill>
                <a:latin typeface="Menlo Regular"/>
                <a:ea typeface="Menlo Regular"/>
                <a:cs typeface="Menlo Regular"/>
                <a:sym typeface="Menlo Regular"/>
              </a:defRPr>
            </a:pPr>
          </a:p>
          <a:p>
            <a:pPr defTabSz="457200">
              <a:lnSpc>
                <a:spcPts val="4200"/>
              </a:lnSpc>
              <a:spcBef>
                <a:spcPts val="0"/>
              </a:spcBef>
              <a:defRPr sz="2000">
                <a:solidFill>
                  <a:srgbClr val="000000"/>
                </a:solidFill>
                <a:latin typeface="Menlo Regular"/>
                <a:ea typeface="Menlo Regular"/>
                <a:cs typeface="Menlo Regular"/>
                <a:sym typeface="Menlo Regular"/>
              </a:defRPr>
            </a:pPr>
            <a:r>
              <a:t>    state.todos.splice(index, </a:t>
            </a:r>
            <a:r>
              <a:rPr>
                <a:solidFill>
                  <a:srgbClr val="098658"/>
                </a:solidFill>
              </a:rPr>
              <a:t>1</a:t>
            </a:r>
            <a:r>
              <a:t>, {</a:t>
            </a:r>
          </a:p>
          <a:p>
            <a:pPr defTabSz="457200">
              <a:lnSpc>
                <a:spcPts val="4200"/>
              </a:lnSpc>
              <a:spcBef>
                <a:spcPts val="0"/>
              </a:spcBef>
              <a:defRPr sz="2000">
                <a:solidFill>
                  <a:srgbClr val="000000"/>
                </a:solidFill>
                <a:latin typeface="Menlo Regular"/>
                <a:ea typeface="Menlo Regular"/>
                <a:cs typeface="Menlo Regular"/>
                <a:sym typeface="Menlo Regular"/>
              </a:defRPr>
            </a:pPr>
            <a:r>
              <a:t>      ...todo,</a:t>
            </a:r>
          </a:p>
          <a:p>
            <a:pPr defTabSz="457200">
              <a:lnSpc>
                <a:spcPts val="4200"/>
              </a:lnSpc>
              <a:spcBef>
                <a:spcPts val="0"/>
              </a:spcBef>
              <a:defRPr sz="2000">
                <a:solidFill>
                  <a:srgbClr val="000000"/>
                </a:solidFill>
                <a:latin typeface="Menlo Regular"/>
                <a:ea typeface="Menlo Regular"/>
                <a:cs typeface="Menlo Regular"/>
                <a:sym typeface="Menlo Regular"/>
              </a:defRPr>
            </a:pPr>
            <a:r>
              <a:t>      text,</a:t>
            </a:r>
          </a:p>
          <a:p>
            <a:pPr defTabSz="457200">
              <a:lnSpc>
                <a:spcPts val="4200"/>
              </a:lnSpc>
              <a:spcBef>
                <a:spcPts val="0"/>
              </a:spcBef>
              <a:defRPr sz="2000">
                <a:solidFill>
                  <a:srgbClr val="000000"/>
                </a:solidFill>
                <a:latin typeface="Menlo Regular"/>
                <a:ea typeface="Menlo Regular"/>
                <a:cs typeface="Menlo Regular"/>
                <a:sym typeface="Menlo Regular"/>
              </a:defRPr>
            </a:pPr>
            <a:r>
              <a:t>      done,</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p>
          <a:p>
            <a:pPr defTabSz="457200">
              <a:lnSpc>
                <a:spcPts val="4200"/>
              </a:lnSpc>
              <a:spcBef>
                <a:spcPts val="0"/>
              </a:spcBef>
              <a:defRPr sz="2000">
                <a:solidFill>
                  <a:srgbClr val="000000"/>
                </a:solidFill>
                <a:latin typeface="Menlo Regular"/>
                <a:ea typeface="Menlo Regular"/>
                <a:cs typeface="Menlo Regular"/>
                <a:sym typeface="Menlo Regular"/>
              </a:defRPr>
            </a:pPr>
            <a:r>
              <a:t>  },</a:t>
            </a:r>
          </a:p>
          <a:p>
            <a:pPr defTabSz="457200">
              <a:lnSpc>
                <a:spcPts val="4200"/>
              </a:lnSpc>
              <a:spcBef>
                <a:spcPts val="0"/>
              </a:spcBef>
              <a:defRPr sz="2000">
                <a:solidFill>
                  <a:srgbClr val="000000"/>
                </a:solidFill>
                <a:latin typeface="Menlo Regular"/>
                <a:ea typeface="Menlo Regular"/>
                <a:cs typeface="Menlo Regular"/>
                <a:sym typeface="Menlo Regular"/>
              </a:defRPr>
            </a:pPr>
            <a:r>
              <a:t>};</a:t>
            </a:r>
          </a:p>
        </p:txBody>
      </p:sp>
      <p:sp>
        <p:nvSpPr>
          <p:cNvPr id="4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Lien entre le composant TodoItem et le store"/>
          <p:cNvSpPr txBox="1"/>
          <p:nvPr>
            <p:ph type="title"/>
          </p:nvPr>
        </p:nvSpPr>
        <p:spPr>
          <a:prstGeom prst="rect">
            <a:avLst/>
          </a:prstGeom>
        </p:spPr>
        <p:txBody>
          <a:bodyPr/>
          <a:lstStyle/>
          <a:p>
            <a:pPr/>
            <a:r>
              <a:t>Lien entre le composant TodoItem et le store</a:t>
            </a:r>
          </a:p>
        </p:txBody>
      </p:sp>
      <p:sp>
        <p:nvSpPr>
          <p:cNvPr id="457" name="&lt;template&gt;…"/>
          <p:cNvSpPr txBox="1"/>
          <p:nvPr>
            <p:ph type="body" idx="1"/>
          </p:nvPr>
        </p:nvSpPr>
        <p:spPr>
          <a:xfrm>
            <a:off x="571500" y="2324100"/>
            <a:ext cx="11861800" cy="6578600"/>
          </a:xfrm>
          <a:prstGeom prst="rect">
            <a:avLst/>
          </a:prstGeom>
        </p:spPr>
        <p:txBody>
          <a:bodyPr numCol="2" spcCol="254000"/>
          <a:lstStyle/>
          <a:p>
            <a:pPr defTabSz="457200">
              <a:lnSpc>
                <a:spcPts val="3400"/>
              </a:lnSpc>
              <a:spcBef>
                <a:spcPts val="0"/>
              </a:spcBef>
              <a:defRPr sz="1400">
                <a:solidFill>
                  <a:srgbClr val="800000"/>
                </a:solidFill>
                <a:latin typeface="Menlo Regular"/>
                <a:ea typeface="Menlo Regular"/>
                <a:cs typeface="Menlo Regular"/>
                <a:sym typeface="Menlo Regular"/>
              </a:defRPr>
            </a:pPr>
            <a:r>
              <a:t>&lt;template&gt;</a:t>
            </a:r>
            <a:endParaRPr>
              <a:solidFill>
                <a:srgbClr val="0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800000"/>
                </a:solidFill>
              </a:rPr>
              <a:t>&lt;li</a:t>
            </a:r>
            <a:r>
              <a:t> </a:t>
            </a:r>
            <a:r>
              <a:rPr>
                <a:solidFill>
                  <a:srgbClr val="FF0000"/>
                </a:solidFill>
              </a:rPr>
              <a:t>class</a:t>
            </a:r>
            <a:r>
              <a:t>=</a:t>
            </a:r>
            <a:r>
              <a:rPr>
                <a:solidFill>
                  <a:srgbClr val="0000FF"/>
                </a:solidFill>
              </a:rPr>
              <a:t>"todo"</a:t>
            </a:r>
            <a:r>
              <a:t>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class</a:t>
            </a:r>
            <a:r>
              <a:t>="{ completed: todo.done, editing: editing }"</a:t>
            </a:r>
            <a:r>
              <a:rPr>
                <a:solidFill>
                  <a:srgbClr val="800000"/>
                </a:solidFill>
              </a:rPr>
              <a:t>&gt;</a:t>
            </a:r>
          </a:p>
          <a:p>
            <a:pPr defTabSz="457200">
              <a:lnSpc>
                <a:spcPts val="3400"/>
              </a:lnSpc>
              <a:spcBef>
                <a:spcPts val="0"/>
              </a:spcBef>
              <a:defRPr sz="1400">
                <a:solidFill>
                  <a:srgbClr val="0000FF"/>
                </a:solidFill>
                <a:latin typeface="Menlo Regular"/>
                <a:ea typeface="Menlo Regular"/>
                <a:cs typeface="Menlo Regular"/>
                <a:sym typeface="Menlo Regular"/>
              </a:defRPr>
            </a:pPr>
            <a:r>
              <a:rPr>
                <a:solidFill>
                  <a:srgbClr val="000000"/>
                </a:solidFill>
              </a:rPr>
              <a:t>    </a:t>
            </a:r>
            <a:r>
              <a:rPr>
                <a:solidFill>
                  <a:srgbClr val="800000"/>
                </a:solidFill>
              </a:rPr>
              <a:t>&lt;div</a:t>
            </a:r>
            <a:r>
              <a:rPr>
                <a:solidFill>
                  <a:srgbClr val="000000"/>
                </a:solidFill>
              </a:rPr>
              <a:t> </a:t>
            </a:r>
            <a:r>
              <a:rPr>
                <a:solidFill>
                  <a:srgbClr val="FF0000"/>
                </a:solidFill>
              </a:rPr>
              <a:t>class</a:t>
            </a:r>
            <a:r>
              <a:rPr>
                <a:solidFill>
                  <a:srgbClr val="000000"/>
                </a:solidFill>
              </a:rPr>
              <a:t>=</a:t>
            </a:r>
            <a:r>
              <a:t>"view"</a:t>
            </a:r>
            <a:r>
              <a:rPr>
                <a:solidFill>
                  <a:srgbClr val="800000"/>
                </a:solidFill>
              </a:rPr>
              <a:t>&gt;</a:t>
            </a:r>
            <a:endParaRPr>
              <a:solidFill>
                <a:srgbClr val="000000"/>
              </a:solidFill>
            </a:endParaRPr>
          </a:p>
          <a:p>
            <a:pPr defTabSz="457200">
              <a:lnSpc>
                <a:spcPts val="3400"/>
              </a:lnSpc>
              <a:spcBef>
                <a:spcPts val="0"/>
              </a:spcBef>
              <a:defRPr sz="1400">
                <a:solidFill>
                  <a:srgbClr val="0000FF"/>
                </a:solidFill>
                <a:latin typeface="Menlo Regular"/>
                <a:ea typeface="Menlo Regular"/>
                <a:cs typeface="Menlo Regular"/>
                <a:sym typeface="Menlo Regular"/>
              </a:defRPr>
            </a:pPr>
            <a:r>
              <a:rPr>
                <a:solidFill>
                  <a:srgbClr val="000000"/>
                </a:solidFill>
              </a:rPr>
              <a:t>      </a:t>
            </a:r>
            <a:r>
              <a:rPr>
                <a:solidFill>
                  <a:srgbClr val="800000"/>
                </a:solidFill>
              </a:rPr>
              <a:t>&lt;input</a:t>
            </a:r>
            <a:r>
              <a:rPr>
                <a:solidFill>
                  <a:srgbClr val="000000"/>
                </a:solidFill>
              </a:rPr>
              <a:t> </a:t>
            </a:r>
            <a:r>
              <a:rPr>
                <a:solidFill>
                  <a:srgbClr val="FF0000"/>
                </a:solidFill>
              </a:rPr>
              <a:t>class</a:t>
            </a:r>
            <a:r>
              <a:rPr>
                <a:solidFill>
                  <a:srgbClr val="000000"/>
                </a:solidFill>
              </a:rPr>
              <a:t>=</a:t>
            </a:r>
            <a:r>
              <a:t>"toggle"</a:t>
            </a:r>
            <a:endParaRPr>
              <a:solidFill>
                <a:srgbClr val="000000"/>
              </a:solidFill>
            </a:endParaRPr>
          </a:p>
          <a:p>
            <a:pPr defTabSz="457200">
              <a:lnSpc>
                <a:spcPts val="3400"/>
              </a:lnSpc>
              <a:spcBef>
                <a:spcPts val="0"/>
              </a:spcBef>
              <a:defRPr sz="1400">
                <a:solidFill>
                  <a:srgbClr val="0000FF"/>
                </a:solidFill>
                <a:latin typeface="Menlo Regular"/>
                <a:ea typeface="Menlo Regular"/>
                <a:cs typeface="Menlo Regular"/>
                <a:sym typeface="Menlo Regular"/>
              </a:defRPr>
            </a:pPr>
            <a:r>
              <a:rPr>
                <a:solidFill>
                  <a:srgbClr val="000000"/>
                </a:solidFill>
              </a:rPr>
              <a:t>        </a:t>
            </a:r>
            <a:r>
              <a:rPr>
                <a:solidFill>
                  <a:srgbClr val="FF0000"/>
                </a:solidFill>
              </a:rPr>
              <a:t>type</a:t>
            </a:r>
            <a:r>
              <a:rPr>
                <a:solidFill>
                  <a:srgbClr val="000000"/>
                </a:solidFill>
              </a:rPr>
              <a:t>=</a:t>
            </a:r>
            <a:r>
              <a:t>"checkbox"</a:t>
            </a:r>
            <a:endParaRPr>
              <a:solidFill>
                <a:srgbClr val="0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checked</a:t>
            </a:r>
            <a:r>
              <a:t>="todo.done"</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change</a:t>
            </a:r>
            <a:r>
              <a:t>="toggleTodo(todo)"</a:t>
            </a:r>
            <a:r>
              <a:rPr>
                <a:solidFill>
                  <a:srgbClr val="800000"/>
                </a:solidFill>
              </a:rPr>
              <a:t>&gt;</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800000"/>
                </a:solidFill>
              </a:rPr>
              <a:t>&lt;label</a:t>
            </a:r>
            <a:r>
              <a:t> </a:t>
            </a:r>
            <a:r>
              <a:rPr>
                <a:solidFill>
                  <a:srgbClr val="FF0000"/>
                </a:solidFill>
              </a:rPr>
              <a:t>v-text</a:t>
            </a:r>
            <a:r>
              <a:t>="todo.text"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dblclick</a:t>
            </a:r>
            <a:r>
              <a:t>="editing = </a:t>
            </a:r>
            <a:r>
              <a:rPr>
                <a:solidFill>
                  <a:srgbClr val="0000FF"/>
                </a:solidFill>
              </a:rPr>
              <a:t>true</a:t>
            </a:r>
            <a:r>
              <a:t>”</a:t>
            </a:r>
            <a:r>
              <a:rPr>
                <a:solidFill>
                  <a:srgbClr val="800000"/>
                </a:solidFill>
              </a:rPr>
              <a:t>&gt;</a:t>
            </a:r>
            <a:endParaRPr>
              <a:solidFill>
                <a:srgbClr val="8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r>
              <a:rPr>
                <a:solidFill>
                  <a:srgbClr val="800000"/>
                </a:solidFill>
              </a:rPr>
              <a:t>      &lt;/label&gt;</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800000"/>
                </a:solidFill>
              </a:rPr>
              <a:t>&lt;button</a:t>
            </a:r>
            <a:r>
              <a:t> </a:t>
            </a:r>
            <a:r>
              <a:rPr>
                <a:solidFill>
                  <a:srgbClr val="FF0000"/>
                </a:solidFill>
              </a:rPr>
              <a:t>class</a:t>
            </a:r>
            <a:r>
              <a:t>=</a:t>
            </a:r>
            <a:r>
              <a:rPr>
                <a:solidFill>
                  <a:srgbClr val="0000FF"/>
                </a:solidFill>
              </a:rPr>
              <a:t>"destroy"</a:t>
            </a:r>
            <a:r>
              <a:t>   </a:t>
            </a:r>
            <a:br/>
            <a:r>
              <a:t>              @</a:t>
            </a:r>
            <a:r>
              <a:rPr>
                <a:solidFill>
                  <a:srgbClr val="FF0000"/>
                </a:solidFill>
              </a:rPr>
              <a:t>click</a:t>
            </a:r>
            <a:r>
              <a:t>=“removeTodo(todo)"</a:t>
            </a:r>
            <a:r>
              <a:rPr>
                <a:solidFill>
                  <a:srgbClr val="800000"/>
                </a:solidFill>
              </a:rPr>
              <a:t>&gt;</a:t>
            </a:r>
            <a:endParaRPr>
              <a:solidFill>
                <a:srgbClr val="8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r>
              <a:rPr>
                <a:solidFill>
                  <a:srgbClr val="800000"/>
                </a:solidFill>
              </a:rPr>
              <a:t>      &lt;/button&gt;</a:t>
            </a:r>
          </a:p>
          <a:p>
            <a:pPr defTabSz="457200">
              <a:lnSpc>
                <a:spcPts val="3400"/>
              </a:lnSpc>
              <a:spcBef>
                <a:spcPts val="0"/>
              </a:spcBef>
              <a:defRPr sz="1400">
                <a:solidFill>
                  <a:srgbClr val="800000"/>
                </a:solidFill>
                <a:latin typeface="Menlo Regular"/>
                <a:ea typeface="Menlo Regular"/>
                <a:cs typeface="Menlo Regular"/>
                <a:sym typeface="Menlo Regular"/>
              </a:defRPr>
            </a:pPr>
            <a:r>
              <a:rPr>
                <a:solidFill>
                  <a:srgbClr val="000000"/>
                </a:solidFill>
              </a:rPr>
              <a:t>    </a:t>
            </a:r>
            <a:r>
              <a:t>&lt;/div&gt;</a:t>
            </a:r>
            <a:endParaRPr>
              <a:solidFill>
                <a:srgbClr val="000000"/>
              </a:solidFill>
            </a:endParaRPr>
          </a:p>
          <a:p>
            <a:pPr defTabSz="457200">
              <a:lnSpc>
                <a:spcPts val="3400"/>
              </a:lnSpc>
              <a:spcBef>
                <a:spcPts val="0"/>
              </a:spcBef>
              <a:defRPr sz="1400">
                <a:solidFill>
                  <a:srgbClr val="800000"/>
                </a:solidFill>
                <a:latin typeface="Menlo Regular"/>
                <a:ea typeface="Menlo Regular"/>
                <a:cs typeface="Menlo Regular"/>
                <a:sym typeface="Menlo Regular"/>
              </a:defRPr>
            </a:pPr>
            <a:r>
              <a:rPr>
                <a:solidFill>
                  <a:srgbClr val="000000"/>
                </a:solidFill>
              </a:rPr>
              <a:t>    </a:t>
            </a:r>
            <a:r>
              <a:t>&lt;input</a:t>
            </a:r>
            <a:r>
              <a:rPr>
                <a:solidFill>
                  <a:srgbClr val="000000"/>
                </a:solidFill>
              </a:rPr>
              <a:t> </a:t>
            </a:r>
            <a:r>
              <a:rPr>
                <a:solidFill>
                  <a:srgbClr val="FF0000"/>
                </a:solidFill>
              </a:rPr>
              <a:t>class</a:t>
            </a:r>
            <a:r>
              <a:rPr>
                <a:solidFill>
                  <a:srgbClr val="000000"/>
                </a:solidFill>
              </a:rPr>
              <a:t>=</a:t>
            </a:r>
            <a:r>
              <a:rPr>
                <a:solidFill>
                  <a:srgbClr val="0000FF"/>
                </a:solidFill>
              </a:rPr>
              <a:t>"edit"</a:t>
            </a:r>
            <a:endParaRPr>
              <a:solidFill>
                <a:srgbClr val="0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v-show</a:t>
            </a:r>
            <a:r>
              <a:t>="editing"</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v-focus</a:t>
            </a:r>
            <a:r>
              <a:t>="editing"</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value</a:t>
            </a:r>
            <a:r>
              <a:t>="todo.text"</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keyup</a:t>
            </a:r>
            <a:r>
              <a:t>.</a:t>
            </a:r>
            <a:r>
              <a:rPr>
                <a:solidFill>
                  <a:srgbClr val="FF0000"/>
                </a:solidFill>
              </a:rPr>
              <a:t>enter</a:t>
            </a:r>
            <a:r>
              <a:t>="doneEdit"</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keyup</a:t>
            </a:r>
            <a:r>
              <a:t>.</a:t>
            </a:r>
            <a:r>
              <a:rPr>
                <a:solidFill>
                  <a:srgbClr val="FF0000"/>
                </a:solidFill>
              </a:rPr>
              <a:t>esc</a:t>
            </a:r>
            <a:r>
              <a:t>="cancelEdit"</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FF0000"/>
                </a:solidFill>
              </a:rPr>
              <a:t>blur</a:t>
            </a:r>
            <a:r>
              <a:t>="doneEdit"</a:t>
            </a:r>
            <a:r>
              <a:rPr>
                <a:solidFill>
                  <a:srgbClr val="800000"/>
                </a:solidFill>
              </a:rPr>
              <a:t>&gt;</a:t>
            </a:r>
          </a:p>
          <a:p>
            <a:pPr defTabSz="457200">
              <a:lnSpc>
                <a:spcPts val="3400"/>
              </a:lnSpc>
              <a:spcBef>
                <a:spcPts val="0"/>
              </a:spcBef>
              <a:defRPr sz="1400">
                <a:solidFill>
                  <a:srgbClr val="800000"/>
                </a:solidFill>
                <a:latin typeface="Menlo Regular"/>
                <a:ea typeface="Menlo Regular"/>
                <a:cs typeface="Menlo Regular"/>
                <a:sym typeface="Menlo Regular"/>
              </a:defRPr>
            </a:pPr>
            <a:r>
              <a:rPr>
                <a:solidFill>
                  <a:srgbClr val="000000"/>
                </a:solidFill>
              </a:rPr>
              <a:t>  </a:t>
            </a:r>
            <a:r>
              <a:t>&lt;/li&gt;</a:t>
            </a:r>
            <a:endParaRPr>
              <a:solidFill>
                <a:srgbClr val="000000"/>
              </a:solidFill>
            </a:endParaRPr>
          </a:p>
          <a:p>
            <a:pPr defTabSz="457200">
              <a:lnSpc>
                <a:spcPts val="3400"/>
              </a:lnSpc>
              <a:spcBef>
                <a:spcPts val="0"/>
              </a:spcBef>
              <a:defRPr sz="1400">
                <a:solidFill>
                  <a:srgbClr val="800000"/>
                </a:solidFill>
                <a:latin typeface="Menlo Regular"/>
                <a:ea typeface="Menlo Regular"/>
                <a:cs typeface="Menlo Regular"/>
                <a:sym typeface="Menlo Regular"/>
              </a:defRPr>
            </a:pPr>
            <a:r>
              <a:t>&lt;/template&gt;</a:t>
            </a:r>
            <a:endParaRPr>
              <a:solidFill>
                <a:srgbClr val="0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p>
          <a:p>
            <a:pPr defTabSz="457200">
              <a:lnSpc>
                <a:spcPts val="3400"/>
              </a:lnSpc>
              <a:spcBef>
                <a:spcPts val="0"/>
              </a:spcBef>
              <a:defRPr sz="1400">
                <a:solidFill>
                  <a:srgbClr val="000000"/>
                </a:solidFill>
                <a:latin typeface="Menlo Regular"/>
                <a:ea typeface="Menlo Regular"/>
                <a:cs typeface="Menlo Regular"/>
                <a:sym typeface="Menlo Regular"/>
              </a:defRPr>
            </a:pPr>
          </a:p>
          <a:p>
            <a:pPr defTabSz="457200">
              <a:lnSpc>
                <a:spcPts val="3400"/>
              </a:lnSpc>
              <a:spcBef>
                <a:spcPts val="0"/>
              </a:spcBef>
              <a:defRPr sz="1400">
                <a:solidFill>
                  <a:srgbClr val="000000"/>
                </a:solidFill>
                <a:latin typeface="Menlo Regular"/>
                <a:ea typeface="Menlo Regular"/>
                <a:cs typeface="Menlo Regular"/>
                <a:sym typeface="Menlo Regular"/>
              </a:defRPr>
            </a:pPr>
          </a:p>
          <a:p>
            <a:pPr defTabSz="457200">
              <a:lnSpc>
                <a:spcPts val="3400"/>
              </a:lnSpc>
              <a:spcBef>
                <a:spcPts val="0"/>
              </a:spcBef>
              <a:defRPr sz="1400">
                <a:solidFill>
                  <a:srgbClr val="000000"/>
                </a:solidFill>
                <a:latin typeface="Menlo Regular"/>
                <a:ea typeface="Menlo Regular"/>
                <a:cs typeface="Menlo Regular"/>
                <a:sym typeface="Menlo Regular"/>
              </a:defRPr>
            </a:pPr>
            <a:r>
              <a:rPr>
                <a:solidFill>
                  <a:srgbClr val="0000FF"/>
                </a:solidFill>
              </a:rPr>
              <a:t>import</a:t>
            </a:r>
            <a:r>
              <a:t> { mapActions } </a:t>
            </a:r>
            <a:r>
              <a:rPr>
                <a:solidFill>
                  <a:srgbClr val="0000FF"/>
                </a:solidFill>
              </a:rPr>
              <a:t>from</a:t>
            </a:r>
            <a:r>
              <a:t> </a:t>
            </a:r>
            <a:r>
              <a:rPr>
                <a:solidFill>
                  <a:srgbClr val="A31515"/>
                </a:solidFill>
              </a:rPr>
              <a:t>'vuex'</a:t>
            </a:r>
          </a:p>
          <a:p>
            <a:pPr defTabSz="457200">
              <a:lnSpc>
                <a:spcPts val="3400"/>
              </a:lnSpc>
              <a:spcBef>
                <a:spcPts val="0"/>
              </a:spcBef>
              <a:defRPr sz="1400">
                <a:solidFill>
                  <a:srgbClr val="0000FF"/>
                </a:solidFill>
                <a:latin typeface="Menlo Regular"/>
                <a:ea typeface="Menlo Regular"/>
                <a:cs typeface="Menlo Regular"/>
                <a:sym typeface="Menlo Regular"/>
              </a:defRPr>
            </a:pPr>
            <a:r>
              <a:t>export</a:t>
            </a:r>
            <a:r>
              <a:rPr>
                <a:solidFill>
                  <a:srgbClr val="000000"/>
                </a:solidFill>
              </a:rPr>
              <a:t> </a:t>
            </a:r>
            <a:r>
              <a:t>default</a:t>
            </a:r>
            <a:r>
              <a:rPr>
                <a:solidFill>
                  <a:srgbClr val="000000"/>
                </a:solidFill>
              </a:rPr>
              <a:t> {</a:t>
            </a:r>
            <a:endParaRPr>
              <a:solidFill>
                <a:srgbClr val="0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r>
              <a:t>  name: </a:t>
            </a:r>
            <a:r>
              <a:rPr>
                <a:solidFill>
                  <a:srgbClr val="A31515"/>
                </a:solidFill>
              </a:rPr>
              <a:t>'Todo'</a:t>
            </a:r>
            <a:r>
              <a:t>,</a:t>
            </a:r>
          </a:p>
          <a:p>
            <a:pPr defTabSz="457200">
              <a:lnSpc>
                <a:spcPts val="3400"/>
              </a:lnSpc>
              <a:spcBef>
                <a:spcPts val="0"/>
              </a:spcBef>
              <a:defRPr sz="1400">
                <a:solidFill>
                  <a:srgbClr val="000000"/>
                </a:solidFill>
                <a:latin typeface="Menlo Regular"/>
                <a:ea typeface="Menlo Regular"/>
                <a:cs typeface="Menlo Regular"/>
                <a:sym typeface="Menlo Regular"/>
              </a:defRPr>
            </a:pPr>
            <a:r>
              <a:t>  props: [</a:t>
            </a:r>
            <a:r>
              <a:rPr>
                <a:solidFill>
                  <a:srgbClr val="A31515"/>
                </a:solidFill>
              </a:rPr>
              <a:t>'todo'</a:t>
            </a:r>
            <a:r>
              <a:t>],</a:t>
            </a:r>
          </a:p>
          <a:p>
            <a:pPr defTabSz="457200">
              <a:lnSpc>
                <a:spcPts val="3400"/>
              </a:lnSpc>
              <a:spcBef>
                <a:spcPts val="0"/>
              </a:spcBef>
              <a:defRPr sz="1400">
                <a:solidFill>
                  <a:srgbClr val="000000"/>
                </a:solidFill>
                <a:latin typeface="Menlo Regular"/>
                <a:ea typeface="Menlo Regular"/>
                <a:cs typeface="Menlo Regular"/>
                <a:sym typeface="Menlo Regular"/>
              </a:defRPr>
            </a:pPr>
            <a:r>
              <a:t>  data () {…},</a:t>
            </a:r>
          </a:p>
          <a:p>
            <a:pPr defTabSz="457200">
              <a:lnSpc>
                <a:spcPts val="3400"/>
              </a:lnSpc>
              <a:spcBef>
                <a:spcPts val="0"/>
              </a:spcBef>
              <a:defRPr sz="1400">
                <a:solidFill>
                  <a:srgbClr val="000000"/>
                </a:solidFill>
                <a:latin typeface="Menlo Regular"/>
                <a:ea typeface="Menlo Regular"/>
                <a:cs typeface="Menlo Regular"/>
                <a:sym typeface="Menlo Regular"/>
              </a:defRPr>
            </a:pPr>
            <a:r>
              <a:t>  directives: {…},</a:t>
            </a:r>
          </a:p>
          <a:p>
            <a:pPr defTabSz="457200">
              <a:lnSpc>
                <a:spcPts val="3400"/>
              </a:lnSpc>
              <a:spcBef>
                <a:spcPts val="0"/>
              </a:spcBef>
              <a:defRPr sz="1400">
                <a:solidFill>
                  <a:srgbClr val="000000"/>
                </a:solidFill>
                <a:latin typeface="Menlo Regular"/>
                <a:ea typeface="Menlo Regular"/>
                <a:cs typeface="Menlo Regular"/>
                <a:sym typeface="Menlo Regular"/>
              </a:defRPr>
            </a:pPr>
            <a:r>
              <a:t>  methods: {</a:t>
            </a:r>
          </a:p>
          <a:p>
            <a:pPr defTabSz="457200">
              <a:lnSpc>
                <a:spcPts val="3400"/>
              </a:lnSpc>
              <a:spcBef>
                <a:spcPts val="0"/>
              </a:spcBef>
              <a:defRPr sz="1400">
                <a:solidFill>
                  <a:srgbClr val="000000"/>
                </a:solidFill>
                <a:latin typeface="Menlo Regular"/>
                <a:ea typeface="Menlo Regular"/>
                <a:cs typeface="Menlo Regular"/>
                <a:sym typeface="Menlo Regular"/>
              </a:defRPr>
            </a:pPr>
            <a:r>
              <a:t>    ...mapActions([</a:t>
            </a:r>
          </a:p>
          <a:p>
            <a:pPr defTabSz="457200">
              <a:lnSpc>
                <a:spcPts val="3400"/>
              </a:lnSpc>
              <a:spcBef>
                <a:spcPts val="0"/>
              </a:spcBef>
              <a:defRPr sz="1400">
                <a:solidFill>
                  <a:srgbClr val="A31515"/>
                </a:solidFill>
                <a:latin typeface="Menlo Regular"/>
                <a:ea typeface="Menlo Regular"/>
                <a:cs typeface="Menlo Regular"/>
                <a:sym typeface="Menlo Regular"/>
              </a:defRPr>
            </a:pPr>
            <a:r>
              <a:rPr>
                <a:solidFill>
                  <a:srgbClr val="000000"/>
                </a:solidFill>
              </a:rPr>
              <a:t>      </a:t>
            </a:r>
            <a:r>
              <a:t>'editTodo'</a:t>
            </a:r>
            <a:r>
              <a:rPr>
                <a:solidFill>
                  <a:srgbClr val="000000"/>
                </a:solidFill>
              </a:rPr>
              <a:t>,</a:t>
            </a:r>
            <a:endParaRPr>
              <a:solidFill>
                <a:srgbClr val="000000"/>
              </a:solidFill>
            </a:endParaRPr>
          </a:p>
          <a:p>
            <a:pPr defTabSz="457200">
              <a:lnSpc>
                <a:spcPts val="3400"/>
              </a:lnSpc>
              <a:spcBef>
                <a:spcPts val="0"/>
              </a:spcBef>
              <a:defRPr sz="1400">
                <a:solidFill>
                  <a:srgbClr val="A31515"/>
                </a:solidFill>
                <a:latin typeface="Menlo Regular"/>
                <a:ea typeface="Menlo Regular"/>
                <a:cs typeface="Menlo Regular"/>
                <a:sym typeface="Menlo Regular"/>
              </a:defRPr>
            </a:pPr>
            <a:r>
              <a:rPr>
                <a:solidFill>
                  <a:srgbClr val="000000"/>
                </a:solidFill>
              </a:rPr>
              <a:t>      </a:t>
            </a:r>
            <a:r>
              <a:t>'toggleTodo'</a:t>
            </a:r>
            <a:r>
              <a:rPr>
                <a:solidFill>
                  <a:srgbClr val="000000"/>
                </a:solidFill>
              </a:rPr>
              <a:t>,</a:t>
            </a:r>
            <a:endParaRPr>
              <a:solidFill>
                <a:srgbClr val="000000"/>
              </a:solidFill>
            </a:endParaRPr>
          </a:p>
          <a:p>
            <a:pPr defTabSz="457200">
              <a:lnSpc>
                <a:spcPts val="3400"/>
              </a:lnSpc>
              <a:spcBef>
                <a:spcPts val="0"/>
              </a:spcBef>
              <a:defRPr sz="1400">
                <a:solidFill>
                  <a:srgbClr val="A31515"/>
                </a:solidFill>
                <a:latin typeface="Menlo Regular"/>
                <a:ea typeface="Menlo Regular"/>
                <a:cs typeface="Menlo Regular"/>
                <a:sym typeface="Menlo Regular"/>
              </a:defRPr>
            </a:pPr>
            <a:r>
              <a:rPr>
                <a:solidFill>
                  <a:srgbClr val="000000"/>
                </a:solidFill>
              </a:rPr>
              <a:t>      </a:t>
            </a:r>
            <a:r>
              <a:t>'removeTodo'</a:t>
            </a:r>
            <a:endParaRPr>
              <a:solidFill>
                <a:srgbClr val="000000"/>
              </a:solidFill>
            </a:endParaRPr>
          </a:p>
          <a:p>
            <a:pPr defTabSz="457200">
              <a:lnSpc>
                <a:spcPts val="3400"/>
              </a:lnSpc>
              <a:spcBef>
                <a:spcPts val="0"/>
              </a:spcBef>
              <a:defRPr sz="1400">
                <a:solidFill>
                  <a:srgbClr val="000000"/>
                </a:solidFill>
                <a:latin typeface="Menlo Regular"/>
                <a:ea typeface="Menlo Regular"/>
                <a:cs typeface="Menlo Regular"/>
                <a:sym typeface="Menlo Regular"/>
              </a:defRPr>
            </a:pPr>
            <a:r>
              <a:t>    ]),</a:t>
            </a:r>
          </a:p>
          <a:p>
            <a:pPr defTabSz="457200">
              <a:lnSpc>
                <a:spcPts val="3400"/>
              </a:lnSpc>
              <a:spcBef>
                <a:spcPts val="0"/>
              </a:spcBef>
              <a:defRPr sz="1400">
                <a:solidFill>
                  <a:srgbClr val="000000"/>
                </a:solidFill>
                <a:latin typeface="Menlo Regular"/>
                <a:ea typeface="Menlo Regular"/>
                <a:cs typeface="Menlo Regular"/>
                <a:sym typeface="Menlo Regular"/>
              </a:defRPr>
            </a:pPr>
            <a:r>
              <a:t>    doneEdit (e)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0000FF"/>
                </a:solidFill>
              </a:rPr>
              <a:t>const</a:t>
            </a:r>
            <a:r>
              <a:t> value = e.target.value.trim()</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0000FF"/>
                </a:solidFill>
              </a:rPr>
              <a:t>const</a:t>
            </a:r>
            <a:r>
              <a:t> { todo } = </a:t>
            </a:r>
            <a:r>
              <a:rPr>
                <a:solidFill>
                  <a:srgbClr val="0000FF"/>
                </a:solidFill>
              </a:rPr>
              <a:t>this</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0000FF"/>
                </a:solidFill>
              </a:rPr>
              <a:t>if</a:t>
            </a:r>
            <a:r>
              <a:t> (!value)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0000FF"/>
                </a:solidFill>
              </a:rPr>
              <a:t>this</a:t>
            </a:r>
            <a:r>
              <a:t>.removeTodo(todo)</a:t>
            </a:r>
          </a:p>
          <a:p>
            <a:pPr defTabSz="457200">
              <a:lnSpc>
                <a:spcPts val="3400"/>
              </a:lnSpc>
              <a:spcBef>
                <a:spcPts val="0"/>
              </a:spcBef>
              <a:defRPr sz="1400">
                <a:solidFill>
                  <a:srgbClr val="000000"/>
                </a:solidFill>
                <a:latin typeface="Menlo Regular"/>
                <a:ea typeface="Menlo Regular"/>
                <a:cs typeface="Menlo Regular"/>
                <a:sym typeface="Menlo Regular"/>
              </a:defRPr>
            </a:pPr>
            <a:r>
              <a:t>      } </a:t>
            </a:r>
            <a:r>
              <a:rPr>
                <a:solidFill>
                  <a:srgbClr val="0000FF"/>
                </a:solidFill>
              </a:rPr>
              <a:t>else</a:t>
            </a:r>
            <a:r>
              <a:t> </a:t>
            </a:r>
            <a:r>
              <a:rPr>
                <a:solidFill>
                  <a:srgbClr val="0000FF"/>
                </a:solidFill>
              </a:rPr>
              <a:t>if</a:t>
            </a:r>
            <a:r>
              <a:t> (</a:t>
            </a:r>
            <a:r>
              <a:rPr>
                <a:solidFill>
                  <a:srgbClr val="0000FF"/>
                </a:solidFill>
              </a:rPr>
              <a:t>this</a:t>
            </a:r>
            <a:r>
              <a:t>.editing)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0000FF"/>
                </a:solidFill>
              </a:rPr>
              <a:t>this</a:t>
            </a:r>
            <a:r>
              <a:t>.editTodo({</a:t>
            </a:r>
          </a:p>
          <a:p>
            <a:pPr defTabSz="457200">
              <a:lnSpc>
                <a:spcPts val="3400"/>
              </a:lnSpc>
              <a:spcBef>
                <a:spcPts val="0"/>
              </a:spcBef>
              <a:defRPr sz="1400">
                <a:solidFill>
                  <a:srgbClr val="000000"/>
                </a:solidFill>
                <a:latin typeface="Menlo Regular"/>
                <a:ea typeface="Menlo Regular"/>
                <a:cs typeface="Menlo Regular"/>
                <a:sym typeface="Menlo Regular"/>
              </a:defRPr>
            </a:pPr>
            <a:r>
              <a:t>          todo,</a:t>
            </a:r>
          </a:p>
          <a:p>
            <a:pPr defTabSz="457200">
              <a:lnSpc>
                <a:spcPts val="3400"/>
              </a:lnSpc>
              <a:spcBef>
                <a:spcPts val="0"/>
              </a:spcBef>
              <a:defRPr sz="1400">
                <a:solidFill>
                  <a:srgbClr val="000000"/>
                </a:solidFill>
                <a:latin typeface="Menlo Regular"/>
                <a:ea typeface="Menlo Regular"/>
                <a:cs typeface="Menlo Regular"/>
                <a:sym typeface="Menlo Regular"/>
              </a:defRPr>
            </a:pPr>
            <a:r>
              <a:t>          value</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r>
              <a:rPr>
                <a:solidFill>
                  <a:srgbClr val="0000FF"/>
                </a:solidFill>
              </a:rPr>
              <a:t>this</a:t>
            </a:r>
            <a:r>
              <a:t>.editing = </a:t>
            </a:r>
            <a:r>
              <a:rPr>
                <a:solidFill>
                  <a:srgbClr val="0000FF"/>
                </a:solidFill>
              </a:rPr>
              <a:t>false</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p>
          <a:p>
            <a:pPr defTabSz="457200">
              <a:lnSpc>
                <a:spcPts val="3400"/>
              </a:lnSpc>
              <a:spcBef>
                <a:spcPts val="0"/>
              </a:spcBef>
              <a:defRPr sz="1400">
                <a:solidFill>
                  <a:srgbClr val="000000"/>
                </a:solidFill>
                <a:latin typeface="Menlo Regular"/>
                <a:ea typeface="Menlo Regular"/>
                <a:cs typeface="Menlo Regular"/>
                <a:sym typeface="Menlo Regular"/>
              </a:defRPr>
            </a:pPr>
            <a:r>
              <a:t>    cancelEdit (e) {…}</a:t>
            </a:r>
          </a:p>
          <a:p>
            <a:pPr defTabSz="457200">
              <a:lnSpc>
                <a:spcPts val="3400"/>
              </a:lnSpc>
              <a:spcBef>
                <a:spcPts val="0"/>
              </a:spcBef>
              <a:defRPr sz="1400">
                <a:solidFill>
                  <a:srgbClr val="000000"/>
                </a:solidFill>
                <a:latin typeface="Menlo Regular"/>
                <a:ea typeface="Menlo Regular"/>
                <a:cs typeface="Menlo Regular"/>
                <a:sym typeface="Menlo Regular"/>
              </a:defRPr>
            </a:pPr>
            <a:r>
              <a:t>  }</a:t>
            </a:r>
          </a:p>
          <a:p>
            <a:pPr defTabSz="457200">
              <a:lnSpc>
                <a:spcPts val="3400"/>
              </a:lnSpc>
              <a:spcBef>
                <a:spcPts val="0"/>
              </a:spcBef>
              <a:defRPr sz="1400">
                <a:solidFill>
                  <a:srgbClr val="000000"/>
                </a:solidFill>
                <a:latin typeface="Menlo Regular"/>
                <a:ea typeface="Menlo Regular"/>
                <a:cs typeface="Menlo Regular"/>
                <a:sym typeface="Menlo Regular"/>
              </a:defRPr>
            </a:pPr>
            <a:r>
              <a:t>}</a:t>
            </a:r>
          </a:p>
        </p:txBody>
      </p:sp>
      <p:sp>
        <p:nvSpPr>
          <p:cNvPr id="4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9" name="Rounded Rectangle"/>
          <p:cNvSpPr/>
          <p:nvPr/>
        </p:nvSpPr>
        <p:spPr>
          <a:xfrm>
            <a:off x="602544" y="3974926"/>
            <a:ext cx="4318001" cy="525833"/>
          </a:xfrm>
          <a:prstGeom prst="roundRect">
            <a:avLst>
              <a:gd name="adj" fmla="val 36228"/>
            </a:avLst>
          </a:prstGeom>
          <a:ln w="76200">
            <a:solidFill>
              <a:srgbClr val="0433FF"/>
            </a:solidFill>
            <a:miter lim="400000"/>
          </a:ln>
        </p:spPr>
        <p:txBody>
          <a:bodyPr lIns="76200" tIns="76200" rIns="76200" bIns="76200" anchor="ctr"/>
          <a:lstStyle/>
          <a:p>
            <a:pPr marR="0" algn="ctr" defTabSz="584200">
              <a:defRPr sz="3600">
                <a:uFillTx/>
              </a:defRPr>
            </a:pPr>
          </a:p>
        </p:txBody>
      </p:sp>
      <p:sp>
        <p:nvSpPr>
          <p:cNvPr id="460" name="Rounded Rectangle"/>
          <p:cNvSpPr/>
          <p:nvPr/>
        </p:nvSpPr>
        <p:spPr>
          <a:xfrm>
            <a:off x="602544" y="5111376"/>
            <a:ext cx="4318001" cy="525833"/>
          </a:xfrm>
          <a:prstGeom prst="roundRect">
            <a:avLst>
              <a:gd name="adj" fmla="val 36228"/>
            </a:avLst>
          </a:prstGeom>
          <a:ln w="76200">
            <a:solidFill>
              <a:srgbClr val="0433FF"/>
            </a:solidFill>
            <a:miter lim="400000"/>
          </a:ln>
        </p:spPr>
        <p:txBody>
          <a:bodyPr lIns="76200" tIns="76200" rIns="76200" bIns="76200" anchor="ctr"/>
          <a:lstStyle/>
          <a:p>
            <a:pPr marR="0" algn="ctr" defTabSz="584200">
              <a:defRPr sz="3600">
                <a:uFillTx/>
              </a:defRPr>
            </a:pPr>
          </a:p>
        </p:txBody>
      </p:sp>
      <p:sp>
        <p:nvSpPr>
          <p:cNvPr id="461" name="Rounded Rectangle"/>
          <p:cNvSpPr/>
          <p:nvPr/>
        </p:nvSpPr>
        <p:spPr>
          <a:xfrm>
            <a:off x="602544" y="6705513"/>
            <a:ext cx="4318001" cy="1026507"/>
          </a:xfrm>
          <a:prstGeom prst="roundRect">
            <a:avLst>
              <a:gd name="adj" fmla="val 18558"/>
            </a:avLst>
          </a:prstGeom>
          <a:ln w="76200">
            <a:solidFill>
              <a:srgbClr val="0433FF"/>
            </a:solidFill>
            <a:miter lim="400000"/>
          </a:ln>
        </p:spPr>
        <p:txBody>
          <a:bodyPr lIns="76200" tIns="76200" rIns="76200" bIns="76200" anchor="ctr"/>
          <a:lstStyle/>
          <a:p>
            <a:pPr marR="0" algn="ctr" defTabSz="584200">
              <a:defRPr sz="3600">
                <a:uFillTx/>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Mutations"/>
          <p:cNvSpPr txBox="1"/>
          <p:nvPr>
            <p:ph type="title"/>
          </p:nvPr>
        </p:nvSpPr>
        <p:spPr>
          <a:prstGeom prst="rect">
            <a:avLst/>
          </a:prstGeom>
        </p:spPr>
        <p:txBody>
          <a:bodyPr/>
          <a:lstStyle/>
          <a:p>
            <a:pPr/>
            <a:r>
              <a:t>Mutations</a:t>
            </a:r>
          </a:p>
        </p:txBody>
      </p:sp>
      <p:sp>
        <p:nvSpPr>
          <p:cNvPr id="464" name="Les mutations Vuex ont un “type” et un “handler”…"/>
          <p:cNvSpPr txBox="1"/>
          <p:nvPr>
            <p:ph type="body" idx="1"/>
          </p:nvPr>
        </p:nvSpPr>
        <p:spPr>
          <a:prstGeom prst="rect">
            <a:avLst/>
          </a:prstGeom>
        </p:spPr>
        <p:txBody>
          <a:bodyPr/>
          <a:lstStyle/>
          <a:p>
            <a:pPr lvl="1"/>
            <a:r>
              <a:t>Les mutations Vuex ont un “type” et un “handler”</a:t>
            </a:r>
          </a:p>
          <a:p>
            <a:pPr lvl="1"/>
            <a:r>
              <a:t>Pour déclencher un mutation handler, on appelle store.commit</a:t>
            </a:r>
          </a:p>
          <a:p>
            <a:pPr lvl="1"/>
            <a:r>
              <a:t>On utilise des constantes pour les types des mutations</a:t>
            </a:r>
          </a:p>
          <a:p>
            <a:pPr lvl="1"/>
            <a:r>
              <a:t>Les mutation handlers sont des fonctions </a:t>
            </a:r>
            <a:r>
              <a:rPr b="1">
                <a:latin typeface="Helvetica Neue"/>
                <a:ea typeface="Helvetica Neue"/>
                <a:cs typeface="Helvetica Neue"/>
                <a:sym typeface="Helvetica Neue"/>
              </a:rPr>
              <a:t>synchrones</a:t>
            </a:r>
          </a:p>
        </p:txBody>
      </p:sp>
      <p:sp>
        <p:nvSpPr>
          <p:cNvPr id="4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Critiques des mutations"/>
          <p:cNvSpPr txBox="1"/>
          <p:nvPr>
            <p:ph type="title"/>
          </p:nvPr>
        </p:nvSpPr>
        <p:spPr>
          <a:prstGeom prst="rect">
            <a:avLst/>
          </a:prstGeom>
        </p:spPr>
        <p:txBody>
          <a:bodyPr/>
          <a:lstStyle/>
          <a:p>
            <a:pPr/>
            <a:r>
              <a:t>Critiques des mutations</a:t>
            </a:r>
          </a:p>
        </p:txBody>
      </p:sp>
      <p:sp>
        <p:nvSpPr>
          <p:cNvPr id="468" name="Création de Pinia (Vuex5)…"/>
          <p:cNvSpPr txBox="1"/>
          <p:nvPr>
            <p:ph type="body" sz="quarter" idx="1"/>
          </p:nvPr>
        </p:nvSpPr>
        <p:spPr>
          <a:xfrm>
            <a:off x="571500" y="7905684"/>
            <a:ext cx="11861800" cy="984317"/>
          </a:xfrm>
          <a:prstGeom prst="rect">
            <a:avLst/>
          </a:prstGeom>
        </p:spPr>
        <p:txBody>
          <a:bodyPr/>
          <a:lstStyle/>
          <a:p>
            <a:pPr lvl="2" marL="1079500" indent="-190500"/>
            <a:r>
              <a:t>Création de Pinia (Vuex5)</a:t>
            </a:r>
          </a:p>
          <a:p>
            <a:pPr lvl="2" marL="1079500" indent="-190500"/>
            <a:r>
              <a:t>Critique similaire côté Redux (React) -&gt; création de redux-toolkit</a:t>
            </a: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Screenshot 2022-04-01 at 16.22.43.png" descr="Screenshot 2022-04-01 at 16.22.43.png"/>
          <p:cNvPicPr>
            <a:picLocks noChangeAspect="1"/>
          </p:cNvPicPr>
          <p:nvPr/>
        </p:nvPicPr>
        <p:blipFill>
          <a:blip r:embed="rId2">
            <a:extLst/>
          </a:blip>
          <a:stretch>
            <a:fillRect/>
          </a:stretch>
        </p:blipFill>
        <p:spPr>
          <a:xfrm>
            <a:off x="571500" y="2209926"/>
            <a:ext cx="11861800" cy="5460808"/>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Vuex4 vs. Pinia"/>
          <p:cNvSpPr txBox="1"/>
          <p:nvPr>
            <p:ph type="title"/>
          </p:nvPr>
        </p:nvSpPr>
        <p:spPr>
          <a:prstGeom prst="rect">
            <a:avLst/>
          </a:prstGeom>
        </p:spPr>
        <p:txBody>
          <a:bodyPr/>
          <a:lstStyle/>
          <a:p>
            <a:pPr/>
            <a:r>
              <a:t>Vuex4 vs. Pinia</a:t>
            </a:r>
          </a:p>
        </p:txBody>
      </p:sp>
      <p:sp>
        <p:nvSpPr>
          <p:cNvPr id="473" name="Double-click to edit"/>
          <p:cNvSpPr txBox="1"/>
          <p:nvPr>
            <p:ph type="body" idx="1"/>
          </p:nvPr>
        </p:nvSpPr>
        <p:spPr>
          <a:prstGeom prst="rect">
            <a:avLst/>
          </a:prstGeom>
        </p:spPr>
        <p:txBody>
          <a:bodyPr/>
          <a:lstStyle/>
          <a:p>
            <a:pP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Image" descr="Image"/>
          <p:cNvPicPr>
            <a:picLocks noChangeAspect="1"/>
          </p:cNvPicPr>
          <p:nvPr/>
        </p:nvPicPr>
        <p:blipFill>
          <a:blip r:embed="rId2">
            <a:extLst/>
          </a:blip>
          <a:srcRect l="0" t="20144" r="11208" b="16942"/>
          <a:stretch>
            <a:fillRect/>
          </a:stretch>
        </p:blipFill>
        <p:spPr>
          <a:xfrm>
            <a:off x="567173" y="2730698"/>
            <a:ext cx="10825425" cy="575275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Ou avez vous vu ça ?"/>
          <p:cNvSpPr txBox="1"/>
          <p:nvPr>
            <p:ph type="title"/>
          </p:nvPr>
        </p:nvSpPr>
        <p:spPr>
          <a:prstGeom prst="rect">
            <a:avLst/>
          </a:prstGeom>
        </p:spPr>
        <p:txBody>
          <a:bodyPr/>
          <a:lstStyle/>
          <a:p>
            <a:pPr/>
            <a:r>
              <a:t>Ou avez vous vu ça ?</a:t>
            </a:r>
          </a:p>
        </p:txBody>
      </p:sp>
      <p:sp>
        <p:nvSpPr>
          <p:cNvPr id="233" name="Double-click to edit"/>
          <p:cNvSpPr txBox="1"/>
          <p:nvPr>
            <p:ph type="body" idx="1"/>
          </p:nvPr>
        </p:nvSpPr>
        <p:spPr>
          <a:prstGeom prst="rect">
            <a:avLst/>
          </a:prstGeom>
        </p:spPr>
        <p:txBody>
          <a:bodyPr/>
          <a:lstStyle/>
          <a:p>
            <a:pPr/>
          </a:p>
        </p:txBody>
      </p:sp>
      <p:sp>
        <p:nvSpPr>
          <p:cNvPr id="234"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5" name="http://www.hanselsolutions.com/blog/surf-talk/shiny-surf.html#/9"/>
          <p:cNvSpPr txBox="1"/>
          <p:nvPr/>
        </p:nvSpPr>
        <p:spPr>
          <a:xfrm>
            <a:off x="7383914" y="8987828"/>
            <a:ext cx="5082389"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http://www.hanselsolutions.com/blog/surf-talk/shiny-surf.html#/9</a:t>
            </a:r>
          </a:p>
        </p:txBody>
      </p:sp>
      <p:pic>
        <p:nvPicPr>
          <p:cNvPr id="236" name="Image" descr="Image"/>
          <p:cNvPicPr>
            <a:picLocks noChangeAspect="1"/>
          </p:cNvPicPr>
          <p:nvPr/>
        </p:nvPicPr>
        <p:blipFill>
          <a:blip r:embed="rId2">
            <a:extLst/>
          </a:blip>
          <a:stretch>
            <a:fillRect/>
          </a:stretch>
        </p:blipFill>
        <p:spPr>
          <a:xfrm>
            <a:off x="546100" y="3206567"/>
            <a:ext cx="11861800" cy="496606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Qui utilise Vue ?"/>
          <p:cNvSpPr txBox="1"/>
          <p:nvPr>
            <p:ph type="title"/>
          </p:nvPr>
        </p:nvSpPr>
        <p:spPr>
          <a:prstGeom prst="rect">
            <a:avLst/>
          </a:prstGeom>
        </p:spPr>
        <p:txBody>
          <a:bodyPr/>
          <a:lstStyle/>
          <a:p>
            <a:pPr/>
            <a:r>
              <a:t>Qui utilise Vue ?</a:t>
            </a:r>
          </a:p>
        </p:txBody>
      </p:sp>
      <p:sp>
        <p:nvSpPr>
          <p:cNvPr id="478" name="Double-click to edit"/>
          <p:cNvSpPr txBox="1"/>
          <p:nvPr>
            <p:ph type="body" idx="1"/>
          </p:nvPr>
        </p:nvSpPr>
        <p:spPr>
          <a:prstGeom prst="rect">
            <a:avLst/>
          </a:prstGeom>
        </p:spPr>
        <p:txBody>
          <a:bodyPr/>
          <a:lstStyle/>
          <a:p>
            <a:pP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Screen Shot 2018-02-16 at 11.35.22.png" descr="Screen Shot 2018-02-16 at 11.35.22.png"/>
          <p:cNvPicPr>
            <a:picLocks noChangeAspect="1"/>
          </p:cNvPicPr>
          <p:nvPr/>
        </p:nvPicPr>
        <p:blipFill>
          <a:blip r:embed="rId2">
            <a:extLst/>
          </a:blip>
          <a:stretch>
            <a:fillRect/>
          </a:stretch>
        </p:blipFill>
        <p:spPr>
          <a:xfrm>
            <a:off x="0" y="2124138"/>
            <a:ext cx="13004801" cy="7124701"/>
          </a:xfrm>
          <a:prstGeom prst="rect">
            <a:avLst/>
          </a:prstGeom>
          <a:ln w="12700">
            <a:miter lim="400000"/>
          </a:ln>
        </p:spPr>
      </p:pic>
      <p:sp>
        <p:nvSpPr>
          <p:cNvPr id="481" name="https://about.gitlab.com/2016/10/20/why-we-chose-vue/"/>
          <p:cNvSpPr txBox="1"/>
          <p:nvPr/>
        </p:nvSpPr>
        <p:spPr>
          <a:xfrm>
            <a:off x="7891922" y="1300684"/>
            <a:ext cx="4513785"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https://about.gitlab.com/2016/10/20/why-we-chose-vue/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Plan"/>
          <p:cNvSpPr txBox="1"/>
          <p:nvPr>
            <p:ph type="title"/>
          </p:nvPr>
        </p:nvSpPr>
        <p:spPr>
          <a:prstGeom prst="rect">
            <a:avLst/>
          </a:prstGeom>
        </p:spPr>
        <p:txBody>
          <a:bodyPr/>
          <a:lstStyle/>
          <a:p>
            <a:pPr/>
            <a:r>
              <a:t>Plan</a:t>
            </a:r>
          </a:p>
        </p:txBody>
      </p:sp>
      <p:sp>
        <p:nvSpPr>
          <p:cNvPr id="484" name="Quoi et pourquoi la réactivé…"/>
          <p:cNvSpPr txBox="1"/>
          <p:nvPr>
            <p:ph type="body" idx="1"/>
          </p:nvPr>
        </p:nvSpPr>
        <p:spPr>
          <a:prstGeom prst="rect">
            <a:avLst/>
          </a:prstGeom>
        </p:spPr>
        <p:txBody>
          <a:bodyPr/>
          <a:lstStyle/>
          <a:p>
            <a:pPr lvl="1" marL="730250" indent="-285750">
              <a:spcBef>
                <a:spcPts val="1600"/>
              </a:spcBef>
              <a:defRPr sz="3600"/>
            </a:pPr>
            <a:r>
              <a:t>Quoi et pourquoi la réactivé</a:t>
            </a:r>
          </a:p>
          <a:p>
            <a:pPr lvl="1" marL="730250" indent="-285750">
              <a:spcBef>
                <a:spcPts val="1600"/>
              </a:spcBef>
              <a:defRPr sz="3600"/>
            </a:pPr>
            <a:r>
              <a:t>Quelles limites de MVC </a:t>
            </a:r>
          </a:p>
          <a:p>
            <a:pPr lvl="1" marL="730250" indent="-285750">
              <a:spcBef>
                <a:spcPts val="1600"/>
              </a:spcBef>
              <a:defRPr sz="3600"/>
            </a:pPr>
            <a:r>
              <a:t>Architecture Flux</a:t>
            </a:r>
          </a:p>
          <a:p>
            <a:pPr lvl="1" marL="730250" indent="-285750">
              <a:spcBef>
                <a:spcPts val="1600"/>
              </a:spcBef>
              <a:defRPr sz="3600"/>
            </a:pPr>
            <a:r>
              <a:t>Réactivité, Vue et Vuex</a:t>
            </a:r>
          </a:p>
          <a:p>
            <a:pPr lvl="1" marL="730250" indent="-285750">
              <a:spcBef>
                <a:spcPts val="1600"/>
              </a:spcBef>
              <a:defRPr sz="3600"/>
            </a:pPr>
            <a:r>
              <a:rPr>
                <a:latin typeface="Helvetica Neue Medium"/>
                <a:ea typeface="Helvetica Neue Medium"/>
                <a:cs typeface="Helvetica Neue Medium"/>
                <a:sym typeface="Helvetica Neue Medium"/>
              </a:rPr>
              <a:t>Traitement réactif de flux</a:t>
            </a:r>
            <a:r>
              <a:t>	</a:t>
            </a:r>
          </a:p>
        </p:txBody>
      </p:sp>
      <p:sp>
        <p:nvSpPr>
          <p:cNvPr id="4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Les principes de base"/>
          <p:cNvSpPr txBox="1"/>
          <p:nvPr>
            <p:ph type="title"/>
          </p:nvPr>
        </p:nvSpPr>
        <p:spPr>
          <a:prstGeom prst="rect">
            <a:avLst/>
          </a:prstGeom>
        </p:spPr>
        <p:txBody>
          <a:bodyPr/>
          <a:lstStyle/>
          <a:p>
            <a:pPr/>
            <a:r>
              <a:t>Les principes de base</a:t>
            </a:r>
          </a:p>
        </p:txBody>
      </p:sp>
      <p:sp>
        <p:nvSpPr>
          <p:cNvPr id="488" name="Responsive,…"/>
          <p:cNvSpPr txBox="1"/>
          <p:nvPr>
            <p:ph type="body" idx="1"/>
          </p:nvPr>
        </p:nvSpPr>
        <p:spPr>
          <a:prstGeom prst="rect">
            <a:avLst/>
          </a:prstGeom>
        </p:spPr>
        <p:txBody>
          <a:bodyPr/>
          <a:lstStyle/>
          <a:p>
            <a:pPr lvl="1" marL="730250" indent="-285750">
              <a:spcBef>
                <a:spcPts val="1600"/>
              </a:spcBef>
              <a:defRPr sz="3600"/>
            </a:pPr>
            <a:r>
              <a:t>Responsive, </a:t>
            </a:r>
          </a:p>
          <a:p>
            <a:pPr lvl="1" marL="730250" indent="-285750">
              <a:spcBef>
                <a:spcPts val="1600"/>
              </a:spcBef>
              <a:defRPr sz="3600"/>
            </a:pPr>
            <a:r>
              <a:t>Résilient, </a:t>
            </a:r>
          </a:p>
          <a:p>
            <a:pPr lvl="1" marL="730250" indent="-285750">
              <a:spcBef>
                <a:spcPts val="1600"/>
              </a:spcBef>
              <a:defRPr sz="3600"/>
            </a:pPr>
            <a:r>
              <a:t>Élastique,</a:t>
            </a:r>
          </a:p>
          <a:p>
            <a:pPr lvl="1" marL="730250" indent="-285750">
              <a:spcBef>
                <a:spcPts val="1600"/>
              </a:spcBef>
              <a:defRPr sz="3600"/>
            </a:pPr>
            <a:r>
              <a:t>Orienté message</a:t>
            </a:r>
          </a:p>
        </p:txBody>
      </p:sp>
      <p:sp>
        <p:nvSpPr>
          <p:cNvPr id="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Responsive"/>
          <p:cNvSpPr txBox="1"/>
          <p:nvPr>
            <p:ph type="title"/>
          </p:nvPr>
        </p:nvSpPr>
        <p:spPr>
          <a:prstGeom prst="rect">
            <a:avLst/>
          </a:prstGeom>
        </p:spPr>
        <p:txBody>
          <a:bodyPr/>
          <a:lstStyle/>
          <a:p>
            <a:pPr/>
            <a:r>
              <a:t>Responsive</a:t>
            </a:r>
          </a:p>
        </p:txBody>
      </p:sp>
      <p:sp>
        <p:nvSpPr>
          <p:cNvPr id="492" name="Réponse en temps voulu, si possible…"/>
          <p:cNvSpPr txBox="1"/>
          <p:nvPr>
            <p:ph type="body" idx="1"/>
          </p:nvPr>
        </p:nvSpPr>
        <p:spPr>
          <a:prstGeom prst="rect">
            <a:avLst/>
          </a:prstGeom>
        </p:spPr>
        <p:txBody>
          <a:bodyPr/>
          <a:lstStyle/>
          <a:p>
            <a:pPr lvl="1" marL="730250" indent="-285750">
              <a:spcBef>
                <a:spcPts val="1600"/>
              </a:spcBef>
              <a:defRPr sz="3600"/>
            </a:pPr>
            <a:r>
              <a:t>Réponse en temps voulu, si possible</a:t>
            </a:r>
          </a:p>
          <a:p>
            <a:pPr lvl="1" marL="730250" indent="-285750">
              <a:spcBef>
                <a:spcPts val="1600"/>
              </a:spcBef>
              <a:defRPr sz="3600"/>
            </a:pPr>
            <a:r>
              <a:t>Temps de réponses rapides et fiables (limites hautes)</a:t>
            </a:r>
          </a:p>
        </p:txBody>
      </p:sp>
      <p:sp>
        <p:nvSpPr>
          <p:cNvPr id="4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Résilient"/>
          <p:cNvSpPr txBox="1"/>
          <p:nvPr>
            <p:ph type="title"/>
          </p:nvPr>
        </p:nvSpPr>
        <p:spPr>
          <a:prstGeom prst="rect">
            <a:avLst/>
          </a:prstGeom>
        </p:spPr>
        <p:txBody>
          <a:bodyPr/>
          <a:lstStyle/>
          <a:p>
            <a:pPr/>
            <a:r>
              <a:t>Résilient</a:t>
            </a:r>
          </a:p>
        </p:txBody>
      </p:sp>
      <p:sp>
        <p:nvSpPr>
          <p:cNvPr id="498" name="Résiste à l’échec…"/>
          <p:cNvSpPr txBox="1"/>
          <p:nvPr>
            <p:ph type="body" idx="1"/>
          </p:nvPr>
        </p:nvSpPr>
        <p:spPr>
          <a:prstGeom prst="rect">
            <a:avLst/>
          </a:prstGeom>
        </p:spPr>
        <p:txBody>
          <a:bodyPr/>
          <a:lstStyle/>
          <a:p>
            <a:pPr lvl="1" marL="730250" indent="-285750">
              <a:spcBef>
                <a:spcPts val="1600"/>
              </a:spcBef>
              <a:defRPr sz="3600"/>
            </a:pPr>
            <a:r>
              <a:t>Résiste à l’échec</a:t>
            </a:r>
          </a:p>
          <a:p>
            <a:pPr lvl="1" marL="730250" indent="-285750">
              <a:spcBef>
                <a:spcPts val="1600"/>
              </a:spcBef>
              <a:defRPr sz="3600"/>
            </a:pPr>
            <a:r>
              <a:t>Principes : </a:t>
            </a:r>
            <a:br/>
            <a:r>
              <a:t>Réplication, conteneurs, isolement, délégation</a:t>
            </a:r>
          </a:p>
          <a:p>
            <a:pPr lvl="1" marL="730250" indent="-285750">
              <a:spcBef>
                <a:spcPts val="1600"/>
              </a:spcBef>
              <a:defRPr sz="3600"/>
            </a:pPr>
            <a:r>
              <a:t>On fait en sorte qu’un échec n’impacte qu’un seul composant</a:t>
            </a:r>
          </a:p>
        </p:txBody>
      </p:sp>
      <p:sp>
        <p:nvSpPr>
          <p:cNvPr id="4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Élastique"/>
          <p:cNvSpPr txBox="1"/>
          <p:nvPr>
            <p:ph type="title"/>
          </p:nvPr>
        </p:nvSpPr>
        <p:spPr>
          <a:prstGeom prst="rect">
            <a:avLst/>
          </a:prstGeom>
        </p:spPr>
        <p:txBody>
          <a:bodyPr/>
          <a:lstStyle/>
          <a:p>
            <a:pPr/>
            <a:r>
              <a:t>Élastique</a:t>
            </a:r>
          </a:p>
        </p:txBody>
      </p:sp>
      <p:sp>
        <p:nvSpPr>
          <p:cNvPr id="504" name="Le système reste réactif en cas de variation  de la charge de travail.…"/>
          <p:cNvSpPr txBox="1"/>
          <p:nvPr>
            <p:ph type="body" idx="1"/>
          </p:nvPr>
        </p:nvSpPr>
        <p:spPr>
          <a:prstGeom prst="rect">
            <a:avLst/>
          </a:prstGeom>
        </p:spPr>
        <p:txBody>
          <a:bodyPr/>
          <a:lstStyle/>
          <a:p>
            <a:pPr/>
            <a:r>
              <a:t>Le système reste réactif en cas de variation </a:t>
            </a:r>
            <a:br/>
            <a:r>
              <a:t>de la charge de travail.</a:t>
            </a:r>
          </a:p>
          <a:p>
            <a:pPr lvl="1" marL="730250" indent="-285750">
              <a:spcBef>
                <a:spcPts val="1600"/>
              </a:spcBef>
              <a:defRPr sz="3600"/>
            </a:pPr>
            <a:r>
              <a:t>Pas de point central</a:t>
            </a:r>
          </a:p>
          <a:p>
            <a:pPr lvl="1" marL="730250" indent="-285750">
              <a:spcBef>
                <a:spcPts val="1600"/>
              </a:spcBef>
              <a:defRPr sz="3600"/>
            </a:pPr>
            <a:r>
              <a:t>Pas de goulot</a:t>
            </a:r>
          </a:p>
          <a:p>
            <a:pPr lvl="1" marL="730250" indent="-285750">
              <a:spcBef>
                <a:spcPts val="1600"/>
              </a:spcBef>
              <a:defRPr sz="3600"/>
            </a:pPr>
            <a:r>
              <a:t>Distribution des entrées entre composants</a:t>
            </a:r>
          </a:p>
        </p:txBody>
      </p:sp>
      <p:sp>
        <p:nvSpPr>
          <p:cNvPr id="5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Orienté message"/>
          <p:cNvSpPr txBox="1"/>
          <p:nvPr>
            <p:ph type="title"/>
          </p:nvPr>
        </p:nvSpPr>
        <p:spPr>
          <a:prstGeom prst="rect">
            <a:avLst/>
          </a:prstGeom>
        </p:spPr>
        <p:txBody>
          <a:bodyPr/>
          <a:lstStyle/>
          <a:p>
            <a:pPr/>
            <a:r>
              <a:t>Orienté message</a:t>
            </a:r>
          </a:p>
        </p:txBody>
      </p:sp>
      <p:sp>
        <p:nvSpPr>
          <p:cNvPr id="510" name="Passage de messages asynchrones -&gt; Couplage faible, isolation…"/>
          <p:cNvSpPr txBox="1"/>
          <p:nvPr>
            <p:ph type="body" idx="1"/>
          </p:nvPr>
        </p:nvSpPr>
        <p:spPr>
          <a:prstGeom prst="rect">
            <a:avLst/>
          </a:prstGeom>
        </p:spPr>
        <p:txBody>
          <a:bodyPr/>
          <a:lstStyle/>
          <a:p>
            <a:pPr lvl="1" marL="730250" indent="-285750">
              <a:spcBef>
                <a:spcPts val="1600"/>
              </a:spcBef>
              <a:defRPr sz="3600"/>
            </a:pPr>
            <a:r>
              <a:t>Passage de messages asynchrones</a:t>
            </a:r>
            <a:br/>
            <a:r>
              <a:t>-&gt; Couplage faible, isolation</a:t>
            </a:r>
          </a:p>
          <a:p>
            <a:pPr lvl="1" marL="730250" indent="-285750">
              <a:spcBef>
                <a:spcPts val="1600"/>
              </a:spcBef>
              <a:defRPr sz="3600"/>
            </a:pPr>
            <a:r>
              <a:t>Pas de blocage, les composants consomment les ressources quand ils peuvent</a:t>
            </a:r>
          </a:p>
        </p:txBody>
      </p:sp>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age" descr="Image"/>
          <p:cNvPicPr>
            <a:picLocks noChangeAspect="1"/>
          </p:cNvPicPr>
          <p:nvPr>
            <p:ph type="pic" idx="21"/>
          </p:nvPr>
        </p:nvPicPr>
        <p:blipFill>
          <a:blip r:embed="rId2">
            <a:extLst/>
          </a:blip>
          <a:srcRect l="640" t="0" r="640" b="0"/>
          <a:stretch>
            <a:fillRect/>
          </a:stretch>
        </p:blipFill>
        <p:spPr>
          <a:xfrm>
            <a:off x="6070367" y="-44450"/>
            <a:ext cx="6919053" cy="9842500"/>
          </a:xfrm>
          <a:prstGeom prst="rect">
            <a:avLst/>
          </a:prstGeom>
        </p:spPr>
      </p:pic>
      <p:sp>
        <p:nvSpPr>
          <p:cNvPr id="516" name="Un exemple de transformation"/>
          <p:cNvSpPr txBox="1"/>
          <p:nvPr>
            <p:ph type="title"/>
          </p:nvPr>
        </p:nvSpPr>
        <p:spPr>
          <a:prstGeom prst="rect">
            <a:avLst/>
          </a:prstGeom>
        </p:spPr>
        <p:txBody>
          <a:bodyPr/>
          <a:lstStyle/>
          <a:p>
            <a:pPr/>
            <a:r>
              <a:t>Un exemple de transformation</a:t>
            </a:r>
          </a:p>
        </p:txBody>
      </p:sp>
      <p:sp>
        <p:nvSpPr>
          <p:cNvPr id="517" name="Double-click to edit"/>
          <p:cNvSpPr txBox="1"/>
          <p:nvPr>
            <p:ph type="body" sz="quarter" idx="1"/>
          </p:nvPr>
        </p:nvSpPr>
        <p:spPr>
          <a:prstGeom prst="rect">
            <a:avLst/>
          </a:prstGeom>
        </p:spPr>
        <p:txBody>
          <a:bodyPr/>
          <a:lstStyle/>
          <a:p>
            <a:pPr/>
          </a:p>
        </p:txBody>
      </p:sp>
      <p:sp>
        <p:nvSpPr>
          <p:cNvPr id="518" name="https://gist.github.com/staltz/868e7e9bc2a7b8c1f754"/>
          <p:cNvSpPr txBox="1"/>
          <p:nvPr/>
        </p:nvSpPr>
        <p:spPr>
          <a:xfrm>
            <a:off x="8568328" y="45164"/>
            <a:ext cx="4270376"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https://gist.github.com/staltz/868e7e9bc2a7b8c1f754</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Where"/>
          <p:cNvSpPr txBox="1"/>
          <p:nvPr>
            <p:ph type="title"/>
          </p:nvPr>
        </p:nvSpPr>
        <p:spPr>
          <a:prstGeom prst="rect">
            <a:avLst/>
          </a:prstGeom>
        </p:spPr>
        <p:txBody>
          <a:bodyPr/>
          <a:lstStyle/>
          <a:p>
            <a:pPr/>
            <a:r>
              <a:t>Where</a:t>
            </a:r>
          </a:p>
        </p:txBody>
      </p:sp>
      <p:sp>
        <p:nvSpPr>
          <p:cNvPr id="521" name="Double-click to edit"/>
          <p:cNvSpPr txBox="1"/>
          <p:nvPr>
            <p:ph type="body" idx="1"/>
          </p:nvPr>
        </p:nvSpPr>
        <p:spPr>
          <a:prstGeom prst="rect">
            <a:avLst/>
          </a:prstGeom>
        </p:spPr>
        <p:txBody>
          <a:bodyPr/>
          <a:lstStyle/>
          <a:p>
            <a:pPr/>
          </a:p>
        </p:txBody>
      </p:sp>
      <p:sp>
        <p:nvSpPr>
          <p:cNvPr id="5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3" name="Image" descr="Image"/>
          <p:cNvPicPr>
            <a:picLocks noChangeAspect="1"/>
          </p:cNvPicPr>
          <p:nvPr/>
        </p:nvPicPr>
        <p:blipFill>
          <a:blip r:embed="rId2">
            <a:extLst/>
          </a:blip>
          <a:stretch>
            <a:fillRect/>
          </a:stretch>
        </p:blipFill>
        <p:spPr>
          <a:xfrm>
            <a:off x="647700" y="3678118"/>
            <a:ext cx="11709400" cy="3768964"/>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elect"/>
          <p:cNvSpPr txBox="1"/>
          <p:nvPr>
            <p:ph type="title"/>
          </p:nvPr>
        </p:nvSpPr>
        <p:spPr>
          <a:prstGeom prst="rect">
            <a:avLst/>
          </a:prstGeom>
        </p:spPr>
        <p:txBody>
          <a:bodyPr/>
          <a:lstStyle/>
          <a:p>
            <a:pPr/>
            <a:r>
              <a:t>Select</a:t>
            </a:r>
          </a:p>
        </p:txBody>
      </p:sp>
      <p:sp>
        <p:nvSpPr>
          <p:cNvPr id="526" name="Double-click to edit"/>
          <p:cNvSpPr txBox="1"/>
          <p:nvPr>
            <p:ph type="body" idx="1"/>
          </p:nvPr>
        </p:nvSpPr>
        <p:spPr>
          <a:prstGeom prst="rect">
            <a:avLst/>
          </a:prstGeom>
        </p:spPr>
        <p:txBody>
          <a:bodyPr/>
          <a:lstStyle/>
          <a:p>
            <a:pP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Image" descr="Image"/>
          <p:cNvPicPr>
            <a:picLocks noChangeAspect="1"/>
          </p:cNvPicPr>
          <p:nvPr/>
        </p:nvPicPr>
        <p:blipFill>
          <a:blip r:embed="rId2">
            <a:extLst/>
          </a:blip>
          <a:stretch>
            <a:fillRect/>
          </a:stretch>
        </p:blipFill>
        <p:spPr>
          <a:xfrm>
            <a:off x="647700" y="3604934"/>
            <a:ext cx="11709400" cy="391533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Ou avez vous vu ça ?"/>
          <p:cNvSpPr txBox="1"/>
          <p:nvPr>
            <p:ph type="title"/>
          </p:nvPr>
        </p:nvSpPr>
        <p:spPr>
          <a:prstGeom prst="rect">
            <a:avLst/>
          </a:prstGeom>
        </p:spPr>
        <p:txBody>
          <a:bodyPr/>
          <a:lstStyle/>
          <a:p>
            <a:pPr/>
            <a:r>
              <a:t>Ou avez vous vu ça ?</a:t>
            </a:r>
          </a:p>
        </p:txBody>
      </p:sp>
      <p:sp>
        <p:nvSpPr>
          <p:cNvPr id="239" name="Double-click to edit"/>
          <p:cNvSpPr txBox="1"/>
          <p:nvPr>
            <p:ph type="body" idx="1"/>
          </p:nvPr>
        </p:nvSpPr>
        <p:spPr>
          <a:prstGeom prst="rect">
            <a:avLst/>
          </a:prstGeom>
        </p:spPr>
        <p:txBody>
          <a:bodyPr/>
          <a:lstStyle/>
          <a:p>
            <a:pPr/>
          </a:p>
        </p:txBody>
      </p:sp>
      <p:sp>
        <p:nvSpPr>
          <p:cNvPr id="240"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1" name="http://www.hanselsolutions.com/blog/surf-talk/shiny-surf.html#/9"/>
          <p:cNvSpPr txBox="1"/>
          <p:nvPr/>
        </p:nvSpPr>
        <p:spPr>
          <a:xfrm>
            <a:off x="7383914" y="8987828"/>
            <a:ext cx="5082389"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http://www.hanselsolutions.com/blog/surf-talk/shiny-surf.html#/9</a:t>
            </a:r>
          </a:p>
        </p:txBody>
      </p:sp>
      <p:pic>
        <p:nvPicPr>
          <p:cNvPr id="242" name="Image" descr="Image"/>
          <p:cNvPicPr>
            <a:picLocks noChangeAspect="1"/>
          </p:cNvPicPr>
          <p:nvPr/>
        </p:nvPicPr>
        <p:blipFill>
          <a:blip r:embed="rId2">
            <a:extLst/>
          </a:blip>
          <a:stretch>
            <a:fillRect/>
          </a:stretch>
        </p:blipFill>
        <p:spPr>
          <a:xfrm>
            <a:off x="520700" y="3198728"/>
            <a:ext cx="11861800" cy="4994444"/>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electMany : plusieurs flux"/>
          <p:cNvSpPr txBox="1"/>
          <p:nvPr>
            <p:ph type="title"/>
          </p:nvPr>
        </p:nvSpPr>
        <p:spPr>
          <a:prstGeom prst="rect">
            <a:avLst/>
          </a:prstGeom>
        </p:spPr>
        <p:txBody>
          <a:bodyPr/>
          <a:lstStyle/>
          <a:p>
            <a:pPr/>
            <a:r>
              <a:t>SelectMany : plusieurs flux</a:t>
            </a:r>
          </a:p>
        </p:txBody>
      </p:sp>
      <p:sp>
        <p:nvSpPr>
          <p:cNvPr id="531" name="Double-click to edit"/>
          <p:cNvSpPr txBox="1"/>
          <p:nvPr>
            <p:ph type="body" idx="1"/>
          </p:nvPr>
        </p:nvSpPr>
        <p:spPr>
          <a:prstGeom prst="rect">
            <a:avLst/>
          </a:prstGeom>
        </p:spPr>
        <p:txBody>
          <a:bodyPr/>
          <a:lstStyle/>
          <a:p>
            <a:pPr/>
          </a:p>
        </p:txBody>
      </p:sp>
      <p:sp>
        <p:nvSpPr>
          <p:cNvPr id="5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3" name="Image" descr="Image"/>
          <p:cNvPicPr>
            <a:picLocks noChangeAspect="1"/>
          </p:cNvPicPr>
          <p:nvPr/>
        </p:nvPicPr>
        <p:blipFill>
          <a:blip r:embed="rId2">
            <a:extLst/>
          </a:blip>
          <a:stretch>
            <a:fillRect/>
          </a:stretch>
        </p:blipFill>
        <p:spPr>
          <a:xfrm>
            <a:off x="647700" y="2795730"/>
            <a:ext cx="11709400" cy="578151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Throttle"/>
          <p:cNvSpPr txBox="1"/>
          <p:nvPr>
            <p:ph type="title"/>
          </p:nvPr>
        </p:nvSpPr>
        <p:spPr>
          <a:prstGeom prst="rect">
            <a:avLst/>
          </a:prstGeom>
        </p:spPr>
        <p:txBody>
          <a:bodyPr/>
          <a:lstStyle/>
          <a:p>
            <a:pPr/>
            <a:r>
              <a:t>Throttle</a:t>
            </a:r>
          </a:p>
        </p:txBody>
      </p:sp>
      <p:sp>
        <p:nvSpPr>
          <p:cNvPr id="536" name="Double-click to edit"/>
          <p:cNvSpPr txBox="1"/>
          <p:nvPr>
            <p:ph type="body" idx="1"/>
          </p:nvPr>
        </p:nvSpPr>
        <p:spPr>
          <a:prstGeom prst="rect">
            <a:avLst/>
          </a:prstGeom>
        </p:spPr>
        <p:txBody>
          <a:bodyPr/>
          <a:lstStyle/>
          <a:p>
            <a:pPr/>
          </a:p>
        </p:txBody>
      </p:sp>
      <p:sp>
        <p:nvSpPr>
          <p:cNvPr id="5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8" name="Image" descr="Image"/>
          <p:cNvPicPr>
            <a:picLocks noChangeAspect="1"/>
          </p:cNvPicPr>
          <p:nvPr/>
        </p:nvPicPr>
        <p:blipFill>
          <a:blip r:embed="rId2">
            <a:extLst/>
          </a:blip>
          <a:stretch>
            <a:fillRect/>
          </a:stretch>
        </p:blipFill>
        <p:spPr>
          <a:xfrm>
            <a:off x="647700" y="3582455"/>
            <a:ext cx="11709400" cy="420806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Pourquoi la programmation réactive ?"/>
          <p:cNvSpPr txBox="1"/>
          <p:nvPr>
            <p:ph type="title"/>
          </p:nvPr>
        </p:nvSpPr>
        <p:spPr>
          <a:prstGeom prst="rect">
            <a:avLst/>
          </a:prstGeom>
        </p:spPr>
        <p:txBody>
          <a:bodyPr/>
          <a:lstStyle/>
          <a:p>
            <a:pPr/>
            <a:r>
              <a:t>Pourquoi la programmation réactive ?</a:t>
            </a:r>
          </a:p>
        </p:txBody>
      </p:sp>
      <p:sp>
        <p:nvSpPr>
          <p:cNvPr id="245" name="Gestion d’évènements et de l’asynchrone…"/>
          <p:cNvSpPr txBox="1"/>
          <p:nvPr>
            <p:ph type="body" idx="1"/>
          </p:nvPr>
        </p:nvSpPr>
        <p:spPr>
          <a:prstGeom prst="rect">
            <a:avLst/>
          </a:prstGeom>
        </p:spPr>
        <p:txBody>
          <a:bodyPr/>
          <a:lstStyle/>
          <a:p>
            <a:pPr lvl="1" marL="730250" indent="-285750">
              <a:spcBef>
                <a:spcPts val="1600"/>
              </a:spcBef>
              <a:defRPr sz="3600"/>
            </a:pPr>
            <a:r>
              <a:t>Gestion d’évènements et de l’asynchrone</a:t>
            </a:r>
          </a:p>
          <a:p>
            <a:pPr lvl="1" marL="730250" indent="-285750">
              <a:spcBef>
                <a:spcPts val="1600"/>
              </a:spcBef>
              <a:defRPr sz="3600"/>
            </a:pPr>
            <a:r>
              <a:t>Faible latence (contraintes sur les temps de réponse)</a:t>
            </a:r>
          </a:p>
          <a:p>
            <a:pPr lvl="1" marL="730250" indent="-285750">
              <a:spcBef>
                <a:spcPts val="1600"/>
              </a:spcBef>
              <a:defRPr sz="3600"/>
            </a:pPr>
            <a:r>
              <a:t>Flux de données importants (et rapides).</a:t>
            </a:r>
          </a:p>
          <a:p>
            <a:pPr lvl="1" marL="730250" indent="-285750">
              <a:spcBef>
                <a:spcPts val="1600"/>
              </a:spcBef>
              <a:defRPr sz="3600"/>
            </a:pPr>
            <a:r>
              <a:t>Tolérance aux fautes</a:t>
            </a:r>
          </a:p>
        </p:txBody>
      </p:sp>
      <p:sp>
        <p:nvSpPr>
          <p:cNvPr id="246"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Exemples"/>
          <p:cNvSpPr txBox="1"/>
          <p:nvPr>
            <p:ph type="title"/>
          </p:nvPr>
        </p:nvSpPr>
        <p:spPr>
          <a:prstGeom prst="rect">
            <a:avLst/>
          </a:prstGeom>
        </p:spPr>
        <p:txBody>
          <a:bodyPr/>
          <a:lstStyle/>
          <a:p>
            <a:pPr/>
            <a:r>
              <a:t>Exemples</a:t>
            </a:r>
          </a:p>
        </p:txBody>
      </p:sp>
      <p:sp>
        <p:nvSpPr>
          <p:cNvPr id="251" name="À vous"/>
          <p:cNvSpPr txBox="1"/>
          <p:nvPr>
            <p:ph type="body" idx="1"/>
          </p:nvPr>
        </p:nvSpPr>
        <p:spPr>
          <a:prstGeom prst="rect">
            <a:avLst/>
          </a:prstGeom>
        </p:spPr>
        <p:txBody>
          <a:bodyPr/>
          <a:lstStyle/>
          <a:p>
            <a:pPr/>
            <a:r>
              <a:t>À vous </a:t>
            </a:r>
          </a:p>
        </p:txBody>
      </p:sp>
      <p:sp>
        <p:nvSpPr>
          <p:cNvPr id="252"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Plan"/>
          <p:cNvSpPr txBox="1"/>
          <p:nvPr>
            <p:ph type="title"/>
          </p:nvPr>
        </p:nvSpPr>
        <p:spPr>
          <a:prstGeom prst="rect">
            <a:avLst/>
          </a:prstGeom>
        </p:spPr>
        <p:txBody>
          <a:bodyPr/>
          <a:lstStyle/>
          <a:p>
            <a:pPr/>
            <a:r>
              <a:t>Plan</a:t>
            </a:r>
          </a:p>
        </p:txBody>
      </p:sp>
      <p:sp>
        <p:nvSpPr>
          <p:cNvPr id="257" name="Quoi et pourquoi la réactivé…"/>
          <p:cNvSpPr txBox="1"/>
          <p:nvPr>
            <p:ph type="body" idx="1"/>
          </p:nvPr>
        </p:nvSpPr>
        <p:spPr>
          <a:prstGeom prst="rect">
            <a:avLst/>
          </a:prstGeom>
        </p:spPr>
        <p:txBody>
          <a:bodyPr/>
          <a:lstStyle/>
          <a:p>
            <a:pPr lvl="1" marL="730250" indent="-285750">
              <a:spcBef>
                <a:spcPts val="1600"/>
              </a:spcBef>
              <a:defRPr sz="3600"/>
            </a:pPr>
            <a:r>
              <a:t>Quoi et pourquoi la réactivé</a:t>
            </a:r>
          </a:p>
          <a:p>
            <a:pPr lvl="1" marL="730250" indent="-285750">
              <a:spcBef>
                <a:spcPts val="1600"/>
              </a:spcBef>
              <a:defRPr sz="3600"/>
            </a:pPr>
            <a:r>
              <a:rPr>
                <a:latin typeface="Helvetica Neue Medium"/>
                <a:ea typeface="Helvetica Neue Medium"/>
                <a:cs typeface="Helvetica Neue Medium"/>
                <a:sym typeface="Helvetica Neue Medium"/>
              </a:rPr>
              <a:t>Quelles limites de MVC</a:t>
            </a:r>
            <a:r>
              <a:t> </a:t>
            </a:r>
          </a:p>
          <a:p>
            <a:pPr lvl="1" marL="730250" indent="-285750">
              <a:spcBef>
                <a:spcPts val="1600"/>
              </a:spcBef>
              <a:defRPr sz="3600"/>
            </a:pPr>
            <a:r>
              <a:t>Architecture Flux</a:t>
            </a:r>
          </a:p>
          <a:p>
            <a:pPr lvl="1" marL="730250" indent="-285750">
              <a:spcBef>
                <a:spcPts val="1600"/>
              </a:spcBef>
              <a:defRPr sz="3600"/>
            </a:pPr>
            <a:r>
              <a:t>Réactivité, Vue et Vuex</a:t>
            </a:r>
          </a:p>
          <a:p>
            <a:pPr lvl="1" marL="730250" indent="-285750">
              <a:spcBef>
                <a:spcPts val="1600"/>
              </a:spcBef>
              <a:defRPr sz="3600"/>
            </a:pPr>
            <a:r>
              <a:t>Traitement réactif de flux	</a:t>
            </a:r>
          </a:p>
        </p:txBody>
      </p:sp>
      <p:sp>
        <p:nvSpPr>
          <p:cNvPr id="258" name="Slide Number"/>
          <p:cNvSpPr txBox="1"/>
          <p:nvPr>
            <p:ph type="sldNum" sz="quarter" idx="2"/>
          </p:nvPr>
        </p:nvSpPr>
        <p:spPr>
          <a:xfrm>
            <a:off x="12214656" y="9398000"/>
            <a:ext cx="213158" cy="312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57799" indent="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57799" indent="0" algn="l" defTabSz="1295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
              <a:solidFill>
                <a:srgbClr val="000000"/>
              </a:solidFill>
            </a:uFill>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